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CA99796-B15F-4424-82F7-3472CB3A67B9}">
  <a:tblStyle styleId="{8CA99796-B15F-4424-82F7-3472CB3A67B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0" name="Shape 3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Shape 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rgbClr val="00B050"/>
              </a:buClr>
              <a:buSzPts val="6000"/>
              <a:buFont typeface="Calibri"/>
              <a:buNone/>
              <a:defRPr b="0" i="0" sz="6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Shape 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7" name="Shape 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4053378" y="-1389552"/>
            <a:ext cx="4085245" cy="10515600"/>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Shape 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Shape 22"/>
          <p:cNvSpPr txBox="1"/>
          <p:nvPr>
            <p:ph idx="1" type="body"/>
          </p:nvPr>
        </p:nvSpPr>
        <p:spPr>
          <a:xfrm>
            <a:off x="838200" y="1825625"/>
            <a:ext cx="10515600" cy="4085245"/>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Shape 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Shape 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00B050"/>
              </a:buClr>
              <a:buSzPts val="6000"/>
              <a:buFont typeface="Calibri"/>
              <a:buNone/>
              <a:defRPr b="0" i="0" sz="6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Shape 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00B050"/>
              </a:buClr>
              <a:buSzPts val="3200"/>
              <a:buFont typeface="Calibri"/>
              <a:buNone/>
              <a:defRPr b="0" i="0" sz="32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00B050"/>
              </a:buClr>
              <a:buSzPts val="3200"/>
              <a:buFont typeface="Calibri"/>
              <a:buNone/>
              <a:defRPr b="0" i="0" sz="32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hyperlink" Target="http://ppt/slides/slide2.xml" TargetMode="External"/><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theme" Target="../theme/theme1.xml"/><Relationship Id="rId16" Type="http://schemas.openxmlformats.org/officeDocument/2006/relationships/slideLayout" Target="../slideLayouts/slideLayout11.xml"/><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B050"/>
              </a:buClr>
              <a:buSzPts val="4000"/>
              <a:buFont typeface="Calibri"/>
              <a:buNone/>
              <a:defRPr b="0" i="0" sz="40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838200" y="1825625"/>
            <a:ext cx="10515600" cy="4085245"/>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 name="Shape 8"/>
          <p:cNvPicPr preferRelativeResize="0"/>
          <p:nvPr/>
        </p:nvPicPr>
        <p:blipFill rotWithShape="1">
          <a:blip r:embed="rId1">
            <a:alphaModFix/>
          </a:blip>
          <a:srcRect b="0" l="0" r="0" t="0"/>
          <a:stretch/>
        </p:blipFill>
        <p:spPr>
          <a:xfrm>
            <a:off x="9606272" y="5951464"/>
            <a:ext cx="719843" cy="700388"/>
          </a:xfrm>
          <a:prstGeom prst="rect">
            <a:avLst/>
          </a:prstGeom>
          <a:noFill/>
          <a:ln>
            <a:noFill/>
          </a:ln>
        </p:spPr>
      </p:pic>
      <p:pic>
        <p:nvPicPr>
          <p:cNvPr id="9" name="Shape 9"/>
          <p:cNvPicPr preferRelativeResize="0"/>
          <p:nvPr/>
        </p:nvPicPr>
        <p:blipFill rotWithShape="1">
          <a:blip r:embed="rId2">
            <a:alphaModFix/>
          </a:blip>
          <a:srcRect b="0" l="0" r="0" t="0"/>
          <a:stretch/>
        </p:blipFill>
        <p:spPr>
          <a:xfrm>
            <a:off x="11117776" y="5954938"/>
            <a:ext cx="654587" cy="693092"/>
          </a:xfrm>
          <a:prstGeom prst="rect">
            <a:avLst/>
          </a:prstGeom>
          <a:noFill/>
          <a:ln>
            <a:noFill/>
          </a:ln>
        </p:spPr>
      </p:pic>
      <p:pic>
        <p:nvPicPr>
          <p:cNvPr id="10" name="Shape 10">
            <a:hlinkClick r:id="rId3"/>
          </p:cNvPr>
          <p:cNvPicPr preferRelativeResize="0"/>
          <p:nvPr/>
        </p:nvPicPr>
        <p:blipFill rotWithShape="1">
          <a:blip r:embed="rId4">
            <a:alphaModFix/>
          </a:blip>
          <a:srcRect b="0" l="0" r="0" t="0"/>
          <a:stretch/>
        </p:blipFill>
        <p:spPr>
          <a:xfrm>
            <a:off x="10339484" y="5910870"/>
            <a:ext cx="744918" cy="782924"/>
          </a:xfrm>
          <a:prstGeom prst="rect">
            <a:avLst/>
          </a:prstGeom>
          <a:noFill/>
          <a:ln>
            <a:noFill/>
          </a:ln>
        </p:spPr>
      </p:pic>
      <p:sp>
        <p:nvSpPr>
          <p:cNvPr id="11" name="Shape 11"/>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Shape 12"/>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Shape 13"/>
          <p:cNvPicPr preferRelativeResize="0"/>
          <p:nvPr/>
        </p:nvPicPr>
        <p:blipFill rotWithShape="1">
          <a:blip r:embed="rId5">
            <a:alphaModFix/>
          </a:blip>
          <a:srcRect b="0" l="0" r="0" t="0"/>
          <a:stretch/>
        </p:blipFill>
        <p:spPr>
          <a:xfrm>
            <a:off x="419637" y="5951464"/>
            <a:ext cx="704850" cy="771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Lst>
  <mc:AlternateContent>
    <mc:Choice Requires="p14">
      <p:transition p14:dur="10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jpg"/><Relationship Id="rId4" Type="http://schemas.openxmlformats.org/officeDocument/2006/relationships/image" Target="../media/image34.png"/><Relationship Id="rId5" Type="http://schemas.openxmlformats.org/officeDocument/2006/relationships/hyperlink" Target="http://ppt/slides/slide2.x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hyperlink" Target="http://ppt/slides/slide2.xml" TargetMode="External"/><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ppt/slides/slide2.xml"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hyperlink" Target="http://ppt/slides/slide2.x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31.png"/><Relationship Id="rId5" Type="http://schemas.openxmlformats.org/officeDocument/2006/relationships/hyperlink" Target="http://ppt/slides/slide2.xml" TargetMode="External"/><Relationship Id="rId6" Type="http://schemas.openxmlformats.org/officeDocument/2006/relationships/image" Target="../media/image4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hyperlink" Target="http://ppt/slides/slide2.xml" TargetMode="External"/><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ppt/slides/slide2.xml" TargetMode="Externa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ppt/slides/slide2.xml" TargetMode="External"/><Relationship Id="rId4" Type="http://schemas.openxmlformats.org/officeDocument/2006/relationships/image" Target="../media/image37.png"/><Relationship Id="rId5" Type="http://schemas.openxmlformats.org/officeDocument/2006/relationships/image" Target="../media/image43.png"/><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20" Type="http://schemas.openxmlformats.org/officeDocument/2006/relationships/slide" Target="slide20.xml"/><Relationship Id="rId11" Type="http://schemas.openxmlformats.org/officeDocument/2006/relationships/slide" Target="slide11.xml"/><Relationship Id="rId22" Type="http://schemas.openxmlformats.org/officeDocument/2006/relationships/slide" Target="slide22.xml"/><Relationship Id="rId10" Type="http://schemas.openxmlformats.org/officeDocument/2006/relationships/slide" Target="slide11.xml"/><Relationship Id="rId21" Type="http://schemas.openxmlformats.org/officeDocument/2006/relationships/slide" Target="slide21.xml"/><Relationship Id="rId13" Type="http://schemas.openxmlformats.org/officeDocument/2006/relationships/image" Target="../media/image6.png"/><Relationship Id="rId12" Type="http://schemas.openxmlformats.org/officeDocument/2006/relationships/slide" Target="slide13.xml"/><Relationship Id="rId23"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3.xml"/><Relationship Id="rId4" Type="http://schemas.openxmlformats.org/officeDocument/2006/relationships/slide" Target="slide4.xml"/><Relationship Id="rId9" Type="http://schemas.openxmlformats.org/officeDocument/2006/relationships/slide" Target="slide9.xml"/><Relationship Id="rId15" Type="http://schemas.openxmlformats.org/officeDocument/2006/relationships/slide" Target="slide13.xml"/><Relationship Id="rId14" Type="http://schemas.openxmlformats.org/officeDocument/2006/relationships/slide" Target="slide12.xml"/><Relationship Id="rId17" Type="http://schemas.openxmlformats.org/officeDocument/2006/relationships/slide" Target="slide14.xml"/><Relationship Id="rId16" Type="http://schemas.openxmlformats.org/officeDocument/2006/relationships/slide" Target="slide13.xml"/><Relationship Id="rId5" Type="http://schemas.openxmlformats.org/officeDocument/2006/relationships/slide" Target="slide5.xml"/><Relationship Id="rId19" Type="http://schemas.openxmlformats.org/officeDocument/2006/relationships/slide" Target="slide17.xml"/><Relationship Id="rId6" Type="http://schemas.openxmlformats.org/officeDocument/2006/relationships/slide" Target="slide7.xml"/><Relationship Id="rId18" Type="http://schemas.openxmlformats.org/officeDocument/2006/relationships/slide" Target="slide16.xml"/><Relationship Id="rId7" Type="http://schemas.openxmlformats.org/officeDocument/2006/relationships/slide" Target="slide8.xml"/><Relationship Id="rId8"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0.jpg"/><Relationship Id="rId4" Type="http://schemas.openxmlformats.org/officeDocument/2006/relationships/hyperlink" Target="http://ppt/slides/slide2.xml" TargetMode="External"/><Relationship Id="rId5"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positivepathwaysflorida.org/" TargetMode="Externa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ppt/slides/slide2.xml" TargetMode="External"/><Relationship Id="rId4" Type="http://schemas.openxmlformats.org/officeDocument/2006/relationships/image" Target="../media/image55.png"/><Relationship Id="rId5"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positivepathwaysflorida.org/new-page/" TargetMode="External"/><Relationship Id="rId4" Type="http://schemas.openxmlformats.org/officeDocument/2006/relationships/hyperlink" Target="http://ppt/slides/slide2.xml" TargetMode="External"/><Relationship Id="rId9" Type="http://schemas.openxmlformats.org/officeDocument/2006/relationships/image" Target="../media/image44.png"/><Relationship Id="rId5" Type="http://schemas.openxmlformats.org/officeDocument/2006/relationships/image" Target="../media/image51.png"/><Relationship Id="rId6" Type="http://schemas.openxmlformats.org/officeDocument/2006/relationships/image" Target="../media/image49.png"/><Relationship Id="rId7" Type="http://schemas.openxmlformats.org/officeDocument/2006/relationships/image" Target="../media/image54.png"/><Relationship Id="rId8" Type="http://schemas.openxmlformats.org/officeDocument/2006/relationships/hyperlink" Target="https://www.positivepathwaysflorida.org/new-p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oogle.com/imgres?imgurl=https://upload.wikimedia.org/wikipedia/commons/thumb/5/56/Autograph_of_Benjamin_Franklin.svg/220px-Autograph_of_Benjamin_Franklin.svg.png&amp;imgrefurl=https://en.wikipedia.org/wiki/Signature&amp;docid=JJGmqN0XQssc5M&amp;tbnid=4FcgRHfcI0qVhM:&amp;vet=10ahUKEwjO--eIuMDVAhWF4CYKHbXgAz8QMwjjASgFMAU..i&amp;w=220&amp;h=107&amp;bih=1219&amp;biw=1247&amp;q=signatures&amp;ved=0ahUKEwjO--eIuMDVAhWF4CYKHbXgAz8QMwjjASgFMAU&amp;iact=mrc&amp;uact=8" TargetMode="External"/><Relationship Id="rId4" Type="http://schemas.openxmlformats.org/officeDocument/2006/relationships/image" Target="../media/image5.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oogle.com/imgres?imgurl=https://upload.wikimedia.org/wikipedia/commons/thumb/5/56/Autograph_of_Benjamin_Franklin.svg/220px-Autograph_of_Benjamin_Franklin.svg.png&amp;imgrefurl=https://en.wikipedia.org/wiki/Signature&amp;docid=JJGmqN0XQssc5M&amp;tbnid=4FcgRHfcI0qVhM:&amp;vet=10ahUKEwjO--eIuMDVAhWF4CYKHbXgAz8QMwjjASgFMAU..i&amp;w=220&amp;h=107&amp;bih=1219&amp;biw=1247&amp;q=signatures&amp;ved=0ahUKEwjO--eIuMDVAhWF4CYKHbXgAz8QMwjjASgFMAU&amp;iact=mrc&amp;uact=8" TargetMode="External"/><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leg.state.fl.us/Statutes/index.cfm?App_mode=Display_Statute&amp;URL=0000-0099/0039/Sections/0039.5085.html" TargetMode="External"/><Relationship Id="rId4" Type="http://schemas.openxmlformats.org/officeDocument/2006/relationships/hyperlink" Target="http://www.leg.state.fl.us/Statutes/index.cfm?App_mode=Display_Statute&amp;URL=0000-0099/0039/Sections/0039.5085.html" TargetMode="External"/><Relationship Id="rId5" Type="http://schemas.openxmlformats.org/officeDocument/2006/relationships/hyperlink" Target="http://www.leg.state.fl.us/Statutes/index.cfm?App_mode=Display_Statute&amp;Search_String=&amp;URL=1000-1099/1009/Sections/1009.25.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ppt/slides/slide2.xml" TargetMode="External"/><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20" Type="http://schemas.openxmlformats.org/officeDocument/2006/relationships/hyperlink" Target="https://care.fsu.edu/USP" TargetMode="External"/><Relationship Id="rId11" Type="http://schemas.openxmlformats.org/officeDocument/2006/relationships/image" Target="../media/image21.png"/><Relationship Id="rId22" Type="http://schemas.openxmlformats.org/officeDocument/2006/relationships/image" Target="../media/image26.png"/><Relationship Id="rId10" Type="http://schemas.openxmlformats.org/officeDocument/2006/relationships/hyperlink" Target="http://sas.fiu.edu/fpp/" TargetMode="External"/><Relationship Id="rId21" Type="http://schemas.openxmlformats.org/officeDocument/2006/relationships/hyperlink" Target="https://care.fsu.edu/USP" TargetMode="External"/><Relationship Id="rId13" Type="http://schemas.openxmlformats.org/officeDocument/2006/relationships/hyperlink" Target="https://mass.sdes.ucf.edu/programs/kan/" TargetMode="External"/><Relationship Id="rId24" Type="http://schemas.openxmlformats.org/officeDocument/2006/relationships/hyperlink" Target="http://ppt/slides/slide2.xml" TargetMode="External"/><Relationship Id="rId12" Type="http://schemas.openxmlformats.org/officeDocument/2006/relationships/hyperlink" Target="https://mass.sdes.ucf.edu/programs/kan/" TargetMode="External"/><Relationship Id="rId23" Type="http://schemas.openxmlformats.org/officeDocument/2006/relationships/hyperlink" Target="http://fos.ufsa.ufl.edu/"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3.png"/><Relationship Id="rId9" Type="http://schemas.openxmlformats.org/officeDocument/2006/relationships/hyperlink" Target="http://sas.fiu.edu/fpp/" TargetMode="External"/><Relationship Id="rId15" Type="http://schemas.openxmlformats.org/officeDocument/2006/relationships/hyperlink" Target="http://www.tcc.fl.edu/student-life/student-services/accessibility-and-resource-center/fostering-achievement-fellowship-program/" TargetMode="External"/><Relationship Id="rId14" Type="http://schemas.openxmlformats.org/officeDocument/2006/relationships/image" Target="../media/image20.png"/><Relationship Id="rId17" Type="http://schemas.openxmlformats.org/officeDocument/2006/relationships/hyperlink" Target="http://www.tcc.fl.edu/student-life/student-services/accessibility-and-resource-center/fostering-achievement-fellowship-program/" TargetMode="External"/><Relationship Id="rId16" Type="http://schemas.openxmlformats.org/officeDocument/2006/relationships/hyperlink" Target="http://www.tcc.fl.edu/student-life/student-services/accessibility-and-resource-center/fostering-achievement-fellowship-program/" TargetMode="External"/><Relationship Id="rId5" Type="http://schemas.openxmlformats.org/officeDocument/2006/relationships/hyperlink" Target="https://www.mdc.edu/main/singlestop/educate_tomorrow_at_single_stop.aspx" TargetMode="External"/><Relationship Id="rId19" Type="http://schemas.openxmlformats.org/officeDocument/2006/relationships/hyperlink" Target="https://care.fsu.edu/USP" TargetMode="External"/><Relationship Id="rId6" Type="http://schemas.openxmlformats.org/officeDocument/2006/relationships/hyperlink" Target="https://www.mdc.edu/main/singlestop/educate_tomorrow_at_single_stop.aspx" TargetMode="External"/><Relationship Id="rId18" Type="http://schemas.openxmlformats.org/officeDocument/2006/relationships/image" Target="../media/image15.png"/><Relationship Id="rId7" Type="http://schemas.openxmlformats.org/officeDocument/2006/relationships/hyperlink" Target="http://www.fau.edu/uas/educate_tomorrow.php" TargetMode="External"/><Relationship Id="rId8"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1" type="subTitle"/>
          </p:nvPr>
        </p:nvSpPr>
        <p:spPr>
          <a:xfrm>
            <a:off x="7156580" y="1896384"/>
            <a:ext cx="4002600" cy="10157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4800"/>
              <a:buFont typeface="Arial"/>
              <a:buNone/>
            </a:pPr>
            <a:r>
              <a:rPr b="0" i="0" lang="en-US" sz="4800" u="none" cap="none" strike="noStrike">
                <a:solidFill>
                  <a:srgbClr val="0070C0"/>
                </a:solidFill>
                <a:latin typeface="Arial"/>
                <a:ea typeface="Arial"/>
                <a:cs typeface="Arial"/>
                <a:sym typeface="Arial"/>
              </a:rPr>
              <a:t>New Member Orientation</a:t>
            </a:r>
            <a:endParaRPr b="0" i="0" sz="4800" u="none" cap="none" strike="noStrike">
              <a:solidFill>
                <a:srgbClr val="0070C0"/>
              </a:solidFill>
              <a:latin typeface="Arial"/>
              <a:ea typeface="Arial"/>
              <a:cs typeface="Arial"/>
              <a:sym typeface="Arial"/>
            </a:endParaRPr>
          </a:p>
        </p:txBody>
      </p:sp>
      <p:sp>
        <p:nvSpPr>
          <p:cNvPr id="85" name="Shape 85"/>
          <p:cNvSpPr/>
          <p:nvPr/>
        </p:nvSpPr>
        <p:spPr>
          <a:xfrm>
            <a:off x="633845" y="5966842"/>
            <a:ext cx="2052203" cy="74814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Shape 86"/>
          <p:cNvSpPr/>
          <p:nvPr/>
        </p:nvSpPr>
        <p:spPr>
          <a:xfrm>
            <a:off x="378254" y="6030330"/>
            <a:ext cx="2052203" cy="74814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Shape 87"/>
          <p:cNvSpPr/>
          <p:nvPr/>
        </p:nvSpPr>
        <p:spPr>
          <a:xfrm>
            <a:off x="9589427" y="5901202"/>
            <a:ext cx="2279111" cy="78984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8" name="Shape 88"/>
          <p:cNvPicPr preferRelativeResize="0"/>
          <p:nvPr/>
        </p:nvPicPr>
        <p:blipFill rotWithShape="1">
          <a:blip r:embed="rId3">
            <a:alphaModFix/>
          </a:blip>
          <a:srcRect b="0" l="0" r="0" t="0"/>
          <a:stretch/>
        </p:blipFill>
        <p:spPr>
          <a:xfrm>
            <a:off x="9589427" y="5862144"/>
            <a:ext cx="2008850" cy="708037"/>
          </a:xfrm>
          <a:prstGeom prst="rect">
            <a:avLst/>
          </a:prstGeom>
          <a:noFill/>
          <a:ln>
            <a:noFill/>
          </a:ln>
        </p:spPr>
      </p:pic>
      <p:pic>
        <p:nvPicPr>
          <p:cNvPr id="89" name="Shape 89"/>
          <p:cNvPicPr preferRelativeResize="0"/>
          <p:nvPr/>
        </p:nvPicPr>
        <p:blipFill rotWithShape="1">
          <a:blip r:embed="rId4">
            <a:alphaModFix/>
          </a:blip>
          <a:srcRect b="0" l="0" r="0" t="0"/>
          <a:stretch/>
        </p:blipFill>
        <p:spPr>
          <a:xfrm>
            <a:off x="0" y="105268"/>
            <a:ext cx="6703035" cy="6585781"/>
          </a:xfrm>
          <a:prstGeom prst="rect">
            <a:avLst/>
          </a:prstGeom>
          <a:noFill/>
          <a:ln>
            <a:noFill/>
          </a:ln>
        </p:spPr>
      </p:pic>
      <p:pic>
        <p:nvPicPr>
          <p:cNvPr id="90" name="Shape 90"/>
          <p:cNvPicPr preferRelativeResize="0"/>
          <p:nvPr/>
        </p:nvPicPr>
        <p:blipFill rotWithShape="1">
          <a:blip r:embed="rId5">
            <a:alphaModFix/>
          </a:blip>
          <a:srcRect b="0" l="0" r="0" t="0"/>
          <a:stretch/>
        </p:blipFill>
        <p:spPr>
          <a:xfrm>
            <a:off x="6852234" y="5901202"/>
            <a:ext cx="2587994" cy="629922"/>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715184" y="236626"/>
            <a:ext cx="10840823" cy="702402"/>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Florida Reach</a:t>
            </a:r>
            <a:endParaRPr b="1" i="0" sz="3200" u="none" cap="none" strike="noStrike">
              <a:solidFill>
                <a:srgbClr val="00B050"/>
              </a:solidFill>
              <a:latin typeface="Calibri"/>
              <a:ea typeface="Calibri"/>
              <a:cs typeface="Calibri"/>
              <a:sym typeface="Calibri"/>
            </a:endParaRPr>
          </a:p>
        </p:txBody>
      </p:sp>
      <p:sp>
        <p:nvSpPr>
          <p:cNvPr id="197" name="Shape 197"/>
          <p:cNvSpPr txBox="1"/>
          <p:nvPr>
            <p:ph idx="1" type="body"/>
          </p:nvPr>
        </p:nvSpPr>
        <p:spPr>
          <a:xfrm>
            <a:off x="755797" y="1171926"/>
            <a:ext cx="6402828" cy="2681617"/>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PPP has partnered with Florida Reach, a state-wide network of students, community members, child welfare and educational professionals from all levels that are interested in helping youth and young adults in and from foster care succeed in school and life. DCF has been supporting Florida Reach, since 2013.</a:t>
            </a:r>
            <a:endParaRPr b="0" i="0" sz="1400" u="none" cap="none" strike="noStrike">
              <a:solidFill>
                <a:schemeClr val="dk1"/>
              </a:solidFill>
              <a:latin typeface="Calibri"/>
              <a:ea typeface="Calibri"/>
              <a:cs typeface="Calibri"/>
              <a:sym typeface="Calibri"/>
            </a:endParaRPr>
          </a:p>
          <a:p>
            <a:pPr indent="0" lvl="0" marL="0" marR="0" rtl="0" algn="just">
              <a:lnSpc>
                <a:spcPct val="140000"/>
              </a:lnSpc>
              <a:spcBef>
                <a:spcPts val="100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Partnering with Florida Reach has given PPP a platform on which to build and strengthen quality membership.  Whereas PPP is a program with specific qualifications for participation, Florida Reach is an informal association of like-minded educational advocates. Florida Reach members are not obligated to participate in PPP.  </a:t>
            </a:r>
            <a:endParaRPr/>
          </a:p>
        </p:txBody>
      </p:sp>
      <p:sp>
        <p:nvSpPr>
          <p:cNvPr id="198" name="Shape 198"/>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Shape 199"/>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0" name="Shape 200"/>
          <p:cNvPicPr preferRelativeResize="0"/>
          <p:nvPr/>
        </p:nvPicPr>
        <p:blipFill rotWithShape="1">
          <a:blip r:embed="rId3">
            <a:alphaModFix/>
          </a:blip>
          <a:srcRect b="0" l="0" r="0" t="0"/>
          <a:stretch/>
        </p:blipFill>
        <p:spPr>
          <a:xfrm>
            <a:off x="7588521" y="1171926"/>
            <a:ext cx="3411175" cy="3947424"/>
          </a:xfrm>
          <a:prstGeom prst="rect">
            <a:avLst/>
          </a:prstGeom>
          <a:noFill/>
          <a:ln>
            <a:noFill/>
          </a:ln>
        </p:spPr>
      </p:pic>
      <p:sp>
        <p:nvSpPr>
          <p:cNvPr id="201" name="Shape 201"/>
          <p:cNvSpPr txBox="1"/>
          <p:nvPr/>
        </p:nvSpPr>
        <p:spPr>
          <a:xfrm>
            <a:off x="7051951" y="5119350"/>
            <a:ext cx="4599208" cy="26161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Florida Reach Members at the 2016 Florida Reach Symposium.</a:t>
            </a:r>
            <a:endParaRPr sz="1100">
              <a:solidFill>
                <a:schemeClr val="dk1"/>
              </a:solidFill>
              <a:latin typeface="Calibri"/>
              <a:ea typeface="Calibri"/>
              <a:cs typeface="Calibri"/>
              <a:sym typeface="Calibri"/>
            </a:endParaRPr>
          </a:p>
        </p:txBody>
      </p:sp>
      <p:pic>
        <p:nvPicPr>
          <p:cNvPr id="202" name="Shape 202"/>
          <p:cNvPicPr preferRelativeResize="0"/>
          <p:nvPr/>
        </p:nvPicPr>
        <p:blipFill rotWithShape="1">
          <a:blip r:embed="rId4">
            <a:alphaModFix/>
          </a:blip>
          <a:srcRect b="0" l="0" r="0" t="0"/>
          <a:stretch/>
        </p:blipFill>
        <p:spPr>
          <a:xfrm>
            <a:off x="1570682" y="4129071"/>
            <a:ext cx="4717745" cy="1394248"/>
          </a:xfrm>
          <a:prstGeom prst="rect">
            <a:avLst/>
          </a:prstGeom>
          <a:noFill/>
          <a:ln>
            <a:noFill/>
          </a:ln>
        </p:spPr>
      </p:pic>
      <p:sp>
        <p:nvSpPr>
          <p:cNvPr id="203" name="Shape 203">
            <a:hlinkClick r:id="rId5"/>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867733" y="234490"/>
            <a:ext cx="10568233" cy="88405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Value of Association</a:t>
            </a:r>
            <a:endParaRPr b="1" i="0" sz="3200" u="none" cap="none" strike="noStrike">
              <a:solidFill>
                <a:srgbClr val="00B050"/>
              </a:solidFill>
              <a:latin typeface="Calibri"/>
              <a:ea typeface="Calibri"/>
              <a:cs typeface="Calibri"/>
              <a:sym typeface="Calibri"/>
            </a:endParaRPr>
          </a:p>
        </p:txBody>
      </p:sp>
      <p:sp>
        <p:nvSpPr>
          <p:cNvPr id="209" name="Shape 209"/>
          <p:cNvSpPr txBox="1"/>
          <p:nvPr>
            <p:ph idx="1" type="body"/>
          </p:nvPr>
        </p:nvSpPr>
        <p:spPr>
          <a:xfrm>
            <a:off x="443010" y="836027"/>
            <a:ext cx="6651473" cy="4735438"/>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PPP is, in essence, a professional association sponsored by DCF. Through this association you have access to like-minded colleagues striving to provide the best possible service to students receiving the DCF Tuition and Fee Exemption. </a:t>
            </a:r>
            <a:endParaRPr/>
          </a:p>
          <a:p>
            <a:pPr indent="0" lvl="0" marL="0" marR="0" rtl="0" algn="just">
              <a:lnSpc>
                <a:spcPct val="14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PPP headquarters can connect you to the right professionals at other campuses or with state level leaders  who can help you quickly resolve challenges or questions you have, regarding serving former foster students on your campus.</a:t>
            </a:r>
            <a:endParaRPr/>
          </a:p>
          <a:p>
            <a:pPr indent="0" lvl="0" marL="0" marR="0" rtl="0" algn="just">
              <a:lnSpc>
                <a:spcPct val="14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PPP’s monthly calls provide immediate access to professionals in your field all over Florida. These professionals can help you answer pressing questions by providing you guidance and resources to help your students.</a:t>
            </a:r>
            <a:endParaRPr/>
          </a:p>
          <a:p>
            <a:pPr indent="0" lvl="0" marL="0" marR="0" rtl="0" algn="just">
              <a:lnSpc>
                <a:spcPct val="14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Together Florida Reach, PPP, DCF, DOE, BOG, and FCS are joining to provide an unprecedented amount of united action to serve student’s receiving the DCF Tuition and Fee Exemption. </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 name="Shape 210"/>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Shape 211"/>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2" name="Shape 212"/>
          <p:cNvPicPr preferRelativeResize="0"/>
          <p:nvPr/>
        </p:nvPicPr>
        <p:blipFill rotWithShape="1">
          <a:blip r:embed="rId3">
            <a:alphaModFix/>
          </a:blip>
          <a:srcRect b="0" l="0" r="0" t="0"/>
          <a:stretch/>
        </p:blipFill>
        <p:spPr>
          <a:xfrm>
            <a:off x="8310280" y="2099402"/>
            <a:ext cx="3296322" cy="2162804"/>
          </a:xfrm>
          <a:prstGeom prst="rect">
            <a:avLst/>
          </a:prstGeom>
          <a:noFill/>
          <a:ln cap="flat" cmpd="sng" w="69850">
            <a:solidFill>
              <a:srgbClr val="0070C0"/>
            </a:solidFill>
            <a:prstDash val="solid"/>
            <a:round/>
            <a:headEnd len="sm" w="sm" type="none"/>
            <a:tailEnd len="sm" w="sm" type="none"/>
          </a:ln>
        </p:spPr>
      </p:pic>
      <p:sp>
        <p:nvSpPr>
          <p:cNvPr id="213" name="Shape 213">
            <a:hlinkClick r:id="rId4"/>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4" name="Shape 214"/>
          <p:cNvPicPr preferRelativeResize="0"/>
          <p:nvPr/>
        </p:nvPicPr>
        <p:blipFill rotWithShape="1">
          <a:blip r:embed="rId5">
            <a:alphaModFix/>
          </a:blip>
          <a:srcRect b="0" l="0" r="0" t="0"/>
          <a:stretch/>
        </p:blipFill>
        <p:spPr>
          <a:xfrm>
            <a:off x="9178807" y="336167"/>
            <a:ext cx="1666588" cy="1594497"/>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897268" y="232212"/>
            <a:ext cx="10515600" cy="8901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Expectations of Members</a:t>
            </a:r>
            <a:endParaRPr b="1" i="0" sz="3200" u="none" cap="none" strike="noStrike">
              <a:solidFill>
                <a:srgbClr val="00B050"/>
              </a:solidFill>
              <a:latin typeface="Calibri"/>
              <a:ea typeface="Calibri"/>
              <a:cs typeface="Calibri"/>
              <a:sym typeface="Calibri"/>
            </a:endParaRPr>
          </a:p>
        </p:txBody>
      </p:sp>
      <p:sp>
        <p:nvSpPr>
          <p:cNvPr id="220" name="Shape 220"/>
          <p:cNvSpPr txBox="1"/>
          <p:nvPr>
            <p:ph idx="1" type="body"/>
          </p:nvPr>
        </p:nvSpPr>
        <p:spPr>
          <a:xfrm>
            <a:off x="422372" y="1590690"/>
            <a:ext cx="3547598" cy="381313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28600" lvl="0" marL="228600" marR="0" rtl="0" algn="l">
              <a:lnSpc>
                <a:spcPct val="140000"/>
              </a:lnSpc>
              <a:spcBef>
                <a:spcPts val="10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Work with</a:t>
            </a:r>
            <a:r>
              <a:rPr b="0" i="0" lang="en-US" sz="1400" u="none" cap="none" strike="noStrike">
                <a:solidFill>
                  <a:srgbClr val="FF000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foster care alumni with enrollment, financial aid applications, and exploration of career opportunities; and </a:t>
            </a:r>
            <a:endParaRPr/>
          </a:p>
          <a:p>
            <a:pPr indent="-228600" lvl="0" marL="228600" marR="0" rtl="0" algn="l">
              <a:lnSpc>
                <a:spcPct val="140000"/>
              </a:lnSpc>
              <a:spcBef>
                <a:spcPts val="10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Connect students with academic resources, scholarship opportunities, and community resources and support.</a:t>
            </a:r>
            <a:endParaRPr/>
          </a:p>
          <a:p>
            <a:pPr indent="-228600" lvl="0" marL="228600" marR="0" rtl="0" algn="l">
              <a:lnSpc>
                <a:spcPct val="140000"/>
              </a:lnSpc>
              <a:spcBef>
                <a:spcPts val="10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Notify key campus leaders (i.e., Student Services, Financial Aid, Casher’s Office, Registrar, Deans, etc.) that you are the designated campus contact for students utilizing the tuition and fee exemption;</a:t>
            </a:r>
            <a:endParaRPr/>
          </a:p>
          <a:p>
            <a:pPr indent="0" lvl="0" marL="0" marR="0" rtl="0" algn="l">
              <a:lnSpc>
                <a:spcPct val="90000"/>
              </a:lnSpc>
              <a:spcBef>
                <a:spcPts val="100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p:txBody>
      </p:sp>
      <p:sp>
        <p:nvSpPr>
          <p:cNvPr id="221" name="Shape 221"/>
          <p:cNvSpPr txBox="1"/>
          <p:nvPr/>
        </p:nvSpPr>
        <p:spPr>
          <a:xfrm>
            <a:off x="4122583" y="1589329"/>
            <a:ext cx="3455476" cy="3802809"/>
          </a:xfrm>
          <a:prstGeom prst="rect">
            <a:avLst/>
          </a:prstGeom>
          <a:noFill/>
          <a:ln>
            <a:noFill/>
          </a:ln>
        </p:spPr>
        <p:txBody>
          <a:bodyPr anchorCtr="0" anchor="t" bIns="45700" lIns="91425" spcFirstLastPara="1" rIns="91425" wrap="square" tIns="45700">
            <a:noAutofit/>
          </a:bodyPr>
          <a:lstStyle/>
          <a:p>
            <a:pPr indent="-139700" lvl="0" marL="228600" marR="0" rtl="0" algn="just">
              <a:lnSpc>
                <a:spcPct val="90000"/>
              </a:lnSpc>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28600" lvl="0" marL="228600" marR="0" rtl="0" algn="l">
              <a:lnSpc>
                <a:spcPct val="140000"/>
              </a:lnSpc>
              <a:spcBef>
                <a:spcPts val="10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updates to changes at your institutions (i.e., potential additional members, programs available for foster care alumni);</a:t>
            </a:r>
            <a:endParaRPr/>
          </a:p>
          <a:p>
            <a:pPr indent="-228600" lvl="0" marL="228600" marR="0" rtl="0" algn="l">
              <a:lnSpc>
                <a:spcPct val="140000"/>
              </a:lnSpc>
              <a:spcBef>
                <a:spcPts val="10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Participate in monthly program conference calls;</a:t>
            </a:r>
            <a:endParaRPr/>
          </a:p>
          <a:p>
            <a:pPr indent="-228600" lvl="0" marL="228600" marR="0" rtl="0" algn="l">
              <a:lnSpc>
                <a:spcPct val="140000"/>
              </a:lnSpc>
              <a:spcBef>
                <a:spcPts val="10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Voice opinions and concerns on matters of importance related to the students;</a:t>
            </a:r>
            <a:endParaRPr/>
          </a:p>
          <a:p>
            <a:pPr indent="-228600" lvl="0" marL="228600" marR="0" rtl="0" algn="l">
              <a:lnSpc>
                <a:spcPct val="140000"/>
              </a:lnSpc>
              <a:spcBef>
                <a:spcPts val="10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current contact information to program leaders;</a:t>
            </a:r>
            <a:endParaRPr/>
          </a:p>
          <a:p>
            <a:pPr indent="0" lvl="0" marL="0" marR="0" rtl="0" algn="l">
              <a:lnSpc>
                <a:spcPct val="90000"/>
              </a:lnSpc>
              <a:spcBef>
                <a:spcPts val="100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a:p>
            <a:pPr indent="-447675" lvl="0" marL="514350" marR="0" rtl="0" algn="l">
              <a:lnSpc>
                <a:spcPct val="90000"/>
              </a:lnSpc>
              <a:spcBef>
                <a:spcPts val="100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a:p>
            <a:pPr indent="-161925" lvl="0" marL="228600" marR="0" rtl="0" algn="l">
              <a:lnSpc>
                <a:spcPct val="90000"/>
              </a:lnSpc>
              <a:spcBef>
                <a:spcPts val="100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p:txBody>
      </p:sp>
      <p:sp>
        <p:nvSpPr>
          <p:cNvPr id="222" name="Shape 222"/>
          <p:cNvSpPr txBox="1"/>
          <p:nvPr/>
        </p:nvSpPr>
        <p:spPr>
          <a:xfrm>
            <a:off x="617988" y="1003951"/>
            <a:ext cx="10752598" cy="30777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The following activities represent some, but not all, of the things that members can do to support foster care alumni on their campus.</a:t>
            </a:r>
            <a:endParaRPr sz="1400">
              <a:solidFill>
                <a:schemeClr val="dk1"/>
              </a:solidFill>
              <a:latin typeface="Calibri"/>
              <a:ea typeface="Calibri"/>
              <a:cs typeface="Calibri"/>
              <a:sym typeface="Calibri"/>
            </a:endParaRPr>
          </a:p>
        </p:txBody>
      </p:sp>
      <p:sp>
        <p:nvSpPr>
          <p:cNvPr id="223" name="Shape 223">
            <a:hlinkClick r:id="rId3"/>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4" name="Shape 224"/>
          <p:cNvPicPr preferRelativeResize="0"/>
          <p:nvPr/>
        </p:nvPicPr>
        <p:blipFill rotWithShape="1">
          <a:blip r:embed="rId4">
            <a:alphaModFix/>
          </a:blip>
          <a:srcRect b="0" l="0" r="0" t="0"/>
          <a:stretch/>
        </p:blipFill>
        <p:spPr>
          <a:xfrm>
            <a:off x="7619769" y="1988976"/>
            <a:ext cx="3984074" cy="2574860"/>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926802" y="191987"/>
            <a:ext cx="10515600" cy="9903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600"/>
              <a:buFont typeface="Calibri"/>
              <a:buNone/>
            </a:pPr>
            <a:r>
              <a:rPr b="1" i="0" lang="en-US" sz="3600" u="none" cap="none" strike="noStrike">
                <a:solidFill>
                  <a:srgbClr val="00B050"/>
                </a:solidFill>
                <a:latin typeface="Calibri"/>
                <a:ea typeface="Calibri"/>
                <a:cs typeface="Calibri"/>
                <a:sym typeface="Calibri"/>
              </a:rPr>
              <a:t>Educate Tomorrow Corporation</a:t>
            </a:r>
            <a:endParaRPr b="1" i="0" sz="3600" u="none" cap="none" strike="noStrike">
              <a:solidFill>
                <a:srgbClr val="00B050"/>
              </a:solidFill>
              <a:latin typeface="Calibri"/>
              <a:ea typeface="Calibri"/>
              <a:cs typeface="Calibri"/>
              <a:sym typeface="Calibri"/>
            </a:endParaRPr>
          </a:p>
        </p:txBody>
      </p:sp>
      <p:sp>
        <p:nvSpPr>
          <p:cNvPr id="230" name="Shape 230"/>
          <p:cNvSpPr txBox="1"/>
          <p:nvPr/>
        </p:nvSpPr>
        <p:spPr>
          <a:xfrm>
            <a:off x="579120" y="997768"/>
            <a:ext cx="11101573" cy="2059257"/>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ET was created in 2004 to serve current and former foster youth, homeless youth, and similarly disadvantaged young people by striving to make higher education an attainable goal for all.</a:t>
            </a:r>
            <a:endParaRPr/>
          </a:p>
          <a:p>
            <a:pPr indent="0" lvl="0" marL="0" marR="0" rtl="0" algn="just">
              <a:lnSpc>
                <a:spcPct val="140000"/>
              </a:lnSpc>
              <a:spcBef>
                <a:spcPts val="1000"/>
              </a:spcBef>
              <a:spcAft>
                <a:spcPts val="0"/>
              </a:spcAft>
              <a:buClr>
                <a:schemeClr val="dk1"/>
              </a:buClr>
              <a:buSzPts val="1400"/>
              <a:buFont typeface="Arial"/>
              <a:buNone/>
            </a:pPr>
            <a:r>
              <a:rPr lang="en-US" sz="1400">
                <a:solidFill>
                  <a:schemeClr val="dk1"/>
                </a:solidFill>
                <a:latin typeface="Calibri"/>
                <a:ea typeface="Calibri"/>
                <a:cs typeface="Calibri"/>
                <a:sym typeface="Calibri"/>
              </a:rPr>
              <a:t>ET’s programs primarily serve these youth and young adults by providing multi-year, goal-oriented academic and career coaching, intensive skill-building workshops and enrichment activities.</a:t>
            </a:r>
            <a:endParaRPr/>
          </a:p>
          <a:p>
            <a:pPr indent="0" lvl="0" marL="0" marR="0" rtl="0" algn="just">
              <a:lnSpc>
                <a:spcPct val="140000"/>
              </a:lnSpc>
              <a:spcBef>
                <a:spcPts val="1000"/>
              </a:spcBef>
              <a:spcAft>
                <a:spcPts val="0"/>
              </a:spcAft>
              <a:buClr>
                <a:schemeClr val="dk1"/>
              </a:buClr>
              <a:buSzPts val="1400"/>
              <a:buFont typeface="Arial"/>
              <a:buNone/>
            </a:pPr>
            <a:r>
              <a:rPr lang="en-US" sz="1400">
                <a:solidFill>
                  <a:schemeClr val="dk1"/>
                </a:solidFill>
                <a:latin typeface="Calibri"/>
                <a:ea typeface="Calibri"/>
                <a:cs typeface="Calibri"/>
                <a:sym typeface="Calibri"/>
              </a:rPr>
              <a:t>As the contracted provide</a:t>
            </a:r>
            <a:r>
              <a:rPr lang="en-US" sz="1400">
                <a:solidFill>
                  <a:srgbClr val="FF0000"/>
                </a:solidFill>
                <a:latin typeface="Calibri"/>
                <a:ea typeface="Calibri"/>
                <a:cs typeface="Calibri"/>
                <a:sym typeface="Calibri"/>
              </a:rPr>
              <a:t>r</a:t>
            </a:r>
            <a:r>
              <a:rPr lang="en-US" sz="1400">
                <a:solidFill>
                  <a:schemeClr val="dk1"/>
                </a:solidFill>
                <a:latin typeface="Calibri"/>
                <a:ea typeface="Calibri"/>
                <a:cs typeface="Calibri"/>
                <a:sym typeface="Calibri"/>
              </a:rPr>
              <a:t> for PPP, ET is responsible for ensuring that PPP operates efficiently and effectively so that you will always have the support that you need to serve the students on your campus from foster care. </a:t>
            </a:r>
            <a:endParaRPr/>
          </a:p>
        </p:txBody>
      </p:sp>
      <p:pic>
        <p:nvPicPr>
          <p:cNvPr id="231" name="Shape 231"/>
          <p:cNvPicPr preferRelativeResize="0"/>
          <p:nvPr/>
        </p:nvPicPr>
        <p:blipFill rotWithShape="1">
          <a:blip r:embed="rId3">
            <a:alphaModFix/>
          </a:blip>
          <a:srcRect b="0" l="0" r="0" t="0"/>
          <a:stretch/>
        </p:blipFill>
        <p:spPr>
          <a:xfrm>
            <a:off x="5397247" y="3469983"/>
            <a:ext cx="4694434" cy="1654595"/>
          </a:xfrm>
          <a:prstGeom prst="rect">
            <a:avLst/>
          </a:prstGeom>
          <a:noFill/>
          <a:ln>
            <a:noFill/>
          </a:ln>
        </p:spPr>
      </p:pic>
      <p:pic>
        <p:nvPicPr>
          <p:cNvPr id="232" name="Shape 232"/>
          <p:cNvPicPr preferRelativeResize="0"/>
          <p:nvPr/>
        </p:nvPicPr>
        <p:blipFill rotWithShape="1">
          <a:blip r:embed="rId4">
            <a:alphaModFix/>
          </a:blip>
          <a:srcRect b="0" l="0" r="0" t="0"/>
          <a:stretch/>
        </p:blipFill>
        <p:spPr>
          <a:xfrm>
            <a:off x="2618816" y="3353147"/>
            <a:ext cx="2401962" cy="2370564"/>
          </a:xfrm>
          <a:prstGeom prst="rect">
            <a:avLst/>
          </a:prstGeom>
          <a:noFill/>
          <a:ln>
            <a:noFill/>
          </a:ln>
        </p:spPr>
      </p:pic>
      <p:sp>
        <p:nvSpPr>
          <p:cNvPr id="233" name="Shape 233">
            <a:hlinkClick r:id="rId5"/>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34315" y="236625"/>
            <a:ext cx="11370833" cy="8167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Positive Pathways Program Staff</a:t>
            </a:r>
            <a:endParaRPr b="1" i="0" sz="3200" u="none" cap="none" strike="noStrike">
              <a:solidFill>
                <a:srgbClr val="00B050"/>
              </a:solidFill>
              <a:latin typeface="Calibri"/>
              <a:ea typeface="Calibri"/>
              <a:cs typeface="Calibri"/>
              <a:sym typeface="Calibri"/>
            </a:endParaRPr>
          </a:p>
        </p:txBody>
      </p:sp>
      <p:sp>
        <p:nvSpPr>
          <p:cNvPr id="239" name="Shape 239"/>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Shape 240"/>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b="0" l="0" r="0" t="0"/>
          <a:stretch/>
        </p:blipFill>
        <p:spPr>
          <a:xfrm>
            <a:off x="4914900" y="945873"/>
            <a:ext cx="2119661" cy="2273471"/>
          </a:xfrm>
          <a:prstGeom prst="ellipse">
            <a:avLst/>
          </a:prstGeom>
          <a:noFill/>
          <a:ln cap="rnd" cmpd="sng" w="63500">
            <a:solidFill>
              <a:srgbClr val="0070C0"/>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242" name="Shape 242"/>
          <p:cNvSpPr/>
          <p:nvPr/>
        </p:nvSpPr>
        <p:spPr>
          <a:xfrm>
            <a:off x="8415742" y="4219635"/>
            <a:ext cx="2745000" cy="81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spcBef>
                <a:spcPts val="0"/>
              </a:spcBef>
              <a:spcAft>
                <a:spcPts val="0"/>
              </a:spcAft>
              <a:buNone/>
            </a:pPr>
            <a:r>
              <a:rPr lang="en-US" sz="1200">
                <a:solidFill>
                  <a:schemeClr val="dk1"/>
                </a:solidFill>
                <a:highlight>
                  <a:srgbClr val="FFFFFF"/>
                </a:highlight>
                <a:latin typeface="Open Sans"/>
                <a:ea typeface="Open Sans"/>
                <a:cs typeface="Open Sans"/>
                <a:sym typeface="Open Sans"/>
              </a:rPr>
              <a:t>Tracy Adirika is a freshman at Miami Dade College studying pre-medicine with hopes of attending medical school. She is a Changemaker Corps student leader and believes in the power and influence of peer mentorship and community service. Tracy is the Program Assistant for the AOK Scholars and Positive Pathways Network at Educate Tomorrow. She is a mother of two and caretaker to her four siblings. </a:t>
            </a:r>
            <a:endParaRPr sz="1200">
              <a:solidFill>
                <a:schemeClr val="lt1"/>
              </a:solidFill>
              <a:latin typeface="Open Sans"/>
              <a:ea typeface="Open Sans"/>
              <a:cs typeface="Open Sans"/>
              <a:sym typeface="Open Sans"/>
            </a:endParaRPr>
          </a:p>
        </p:txBody>
      </p:sp>
      <p:sp>
        <p:nvSpPr>
          <p:cNvPr id="243" name="Shape 243"/>
          <p:cNvSpPr/>
          <p:nvPr/>
        </p:nvSpPr>
        <p:spPr>
          <a:xfrm>
            <a:off x="857695" y="3711417"/>
            <a:ext cx="2744933" cy="8104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4" name="Shape 244"/>
          <p:cNvPicPr preferRelativeResize="0"/>
          <p:nvPr/>
        </p:nvPicPr>
        <p:blipFill rotWithShape="1">
          <a:blip r:embed="rId4">
            <a:alphaModFix/>
          </a:blip>
          <a:srcRect b="0" l="0" r="0" t="0"/>
          <a:stretch/>
        </p:blipFill>
        <p:spPr>
          <a:xfrm>
            <a:off x="1302329" y="935182"/>
            <a:ext cx="2257849" cy="2257849"/>
          </a:xfrm>
          <a:prstGeom prst="ellipse">
            <a:avLst/>
          </a:prstGeom>
          <a:noFill/>
          <a:ln cap="rnd" cmpd="sng" w="63500">
            <a:solidFill>
              <a:srgbClr val="00B050"/>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245" name="Shape 245"/>
          <p:cNvSpPr/>
          <p:nvPr/>
        </p:nvSpPr>
        <p:spPr>
          <a:xfrm>
            <a:off x="4695439" y="3286550"/>
            <a:ext cx="2744933" cy="8104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Shape 246"/>
          <p:cNvSpPr/>
          <p:nvPr/>
        </p:nvSpPr>
        <p:spPr>
          <a:xfrm>
            <a:off x="4480704" y="3418260"/>
            <a:ext cx="3174402" cy="286232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chemeClr val="dk1"/>
                </a:solidFill>
                <a:latin typeface="Open Sans"/>
                <a:ea typeface="Open Sans"/>
                <a:cs typeface="Open Sans"/>
                <a:sym typeface="Open Sans"/>
              </a:rPr>
              <a:t>Dr. Steve J. Rios, Senior Director of PPP, is a long-time youth advocate. He has mentored a  number of students to and through college, and helped one through her law degree. Dr. Rios holds a master’s degree in Public Administration and a Doctorate in Adult Education and Human Resource Development. In 2013, Dr. Rios co-founded Florida Reach, a network service former foster youth who are in college. He is a leader of the national movement of state-level efforts to connect child welfare and higher education professional to support former foster youth on campuses.</a:t>
            </a:r>
            <a:endParaRPr sz="1200">
              <a:solidFill>
                <a:schemeClr val="dk1"/>
              </a:solidFill>
              <a:latin typeface="Open Sans"/>
              <a:ea typeface="Open Sans"/>
              <a:cs typeface="Open Sans"/>
              <a:sym typeface="Open Sans"/>
            </a:endParaRPr>
          </a:p>
        </p:txBody>
      </p:sp>
      <p:sp>
        <p:nvSpPr>
          <p:cNvPr id="247" name="Shape 247"/>
          <p:cNvSpPr/>
          <p:nvPr/>
        </p:nvSpPr>
        <p:spPr>
          <a:xfrm>
            <a:off x="696668" y="3378446"/>
            <a:ext cx="3244542" cy="249299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chemeClr val="dk1"/>
                </a:solidFill>
                <a:latin typeface="Open Sans"/>
                <a:ea typeface="Open Sans"/>
                <a:cs typeface="Open Sans"/>
                <a:sym typeface="Open Sans"/>
              </a:rPr>
              <a:t>Brett McNaught, PPP Supervisor, is CEO of ET, a Miami-Dade County based 501c3 that serves disadvantaged and foster youth through education, mentoring and the life skills training. Brett has an M.S.Ed in Community and Social Change from the University of Miami. He is on the board of buildOn and Learning 1 to 1 Foundation, and was on the board of the Miami-Dade County Community Based Care Alliance from 2012-2016. He is co-chair of the Education and Employment committee for the Miami-Dade County Homeless Youth Collective Impact</a:t>
            </a:r>
            <a:r>
              <a:rPr lang="en-US" sz="1200">
                <a:solidFill>
                  <a:srgbClr val="5C6873"/>
                </a:solidFill>
                <a:latin typeface="Open Sans"/>
                <a:ea typeface="Open Sans"/>
                <a:cs typeface="Open Sans"/>
                <a:sym typeface="Open Sans"/>
              </a:rPr>
              <a:t>.</a:t>
            </a:r>
            <a:endParaRPr/>
          </a:p>
        </p:txBody>
      </p:sp>
      <p:sp>
        <p:nvSpPr>
          <p:cNvPr id="248" name="Shape 248">
            <a:hlinkClick r:id="rId5"/>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9" name="Shape 249"/>
          <p:cNvPicPr preferRelativeResize="0"/>
          <p:nvPr/>
        </p:nvPicPr>
        <p:blipFill rotWithShape="1">
          <a:blip r:embed="rId6">
            <a:alphaModFix/>
          </a:blip>
          <a:srcRect b="8767" l="5782" r="5533" t="0"/>
          <a:stretch/>
        </p:blipFill>
        <p:spPr>
          <a:xfrm>
            <a:off x="8407125" y="900925"/>
            <a:ext cx="2257800" cy="2421600"/>
          </a:xfrm>
          <a:prstGeom prst="ellipse">
            <a:avLst/>
          </a:prstGeom>
          <a:noFill/>
          <a:ln cap="flat" cmpd="sng" w="76200">
            <a:solidFill>
              <a:srgbClr val="00B050"/>
            </a:solidFill>
            <a:prstDash val="solid"/>
            <a:round/>
            <a:headEnd len="sm" w="sm" type="none"/>
            <a:tailEnd len="sm" w="sm" type="none"/>
          </a:ln>
        </p:spPr>
      </p:pic>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b="0" l="0" r="0" t="0"/>
          <a:stretch/>
        </p:blipFill>
        <p:spPr>
          <a:xfrm>
            <a:off x="317241" y="709621"/>
            <a:ext cx="4766585" cy="6073734"/>
          </a:xfrm>
          <a:prstGeom prst="rect">
            <a:avLst/>
          </a:prstGeom>
          <a:noFill/>
          <a:ln>
            <a:noFill/>
          </a:ln>
        </p:spPr>
      </p:pic>
      <p:pic>
        <p:nvPicPr>
          <p:cNvPr id="255" name="Shape 255"/>
          <p:cNvPicPr preferRelativeResize="0"/>
          <p:nvPr/>
        </p:nvPicPr>
        <p:blipFill rotWithShape="1">
          <a:blip r:embed="rId4">
            <a:alphaModFix/>
          </a:blip>
          <a:srcRect b="0" l="0" r="0" t="0"/>
          <a:stretch/>
        </p:blipFill>
        <p:spPr>
          <a:xfrm>
            <a:off x="5673013" y="376716"/>
            <a:ext cx="5585057" cy="5608184"/>
          </a:xfrm>
          <a:prstGeom prst="rect">
            <a:avLst/>
          </a:prstGeom>
          <a:noFill/>
          <a:ln>
            <a:noFill/>
          </a:ln>
        </p:spPr>
      </p:pic>
      <p:sp>
        <p:nvSpPr>
          <p:cNvPr id="256" name="Shape 256"/>
          <p:cNvSpPr txBox="1"/>
          <p:nvPr/>
        </p:nvSpPr>
        <p:spPr>
          <a:xfrm>
            <a:off x="5197152" y="2536038"/>
            <a:ext cx="3508310" cy="42473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Florida Department of Children and Families contracts with Community-based care agencies throughout the state to provide child welfare services in their areas. Through these agencies, you can contact the independent living workers who will provide information about the young people in their care who may want to attend college. These agencies provide support for these young adults and can help foster care liaisons as they work with students receiving the tuition exemption.</a:t>
            </a:r>
            <a:endParaRPr sz="1800">
              <a:solidFill>
                <a:schemeClr val="dk1"/>
              </a:solidFill>
              <a:latin typeface="Calibri"/>
              <a:ea typeface="Calibri"/>
              <a:cs typeface="Calibri"/>
              <a:sym typeface="Calibri"/>
            </a:endParaRPr>
          </a:p>
        </p:txBody>
      </p:sp>
      <p:sp>
        <p:nvSpPr>
          <p:cNvPr id="257" name="Shape 257"/>
          <p:cNvSpPr txBox="1"/>
          <p:nvPr/>
        </p:nvSpPr>
        <p:spPr>
          <a:xfrm>
            <a:off x="382555" y="214604"/>
            <a:ext cx="529045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B050"/>
                </a:solidFill>
                <a:latin typeface="Calibri"/>
                <a:ea typeface="Calibri"/>
                <a:cs typeface="Calibri"/>
                <a:sym typeface="Calibri"/>
              </a:rPr>
              <a:t>Community-based Care Agencies</a:t>
            </a:r>
            <a:endParaRPr sz="1800">
              <a:solidFill>
                <a:srgbClr val="00B050"/>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Shape 262"/>
          <p:cNvPicPr preferRelativeResize="0"/>
          <p:nvPr/>
        </p:nvPicPr>
        <p:blipFill rotWithShape="1">
          <a:blip r:embed="rId3">
            <a:alphaModFix/>
          </a:blip>
          <a:srcRect b="0" l="0" r="0" t="0"/>
          <a:stretch/>
        </p:blipFill>
        <p:spPr>
          <a:xfrm>
            <a:off x="7979633" y="1338336"/>
            <a:ext cx="1981403" cy="650067"/>
          </a:xfrm>
          <a:prstGeom prst="rect">
            <a:avLst/>
          </a:prstGeom>
          <a:noFill/>
          <a:ln>
            <a:noFill/>
          </a:ln>
        </p:spPr>
      </p:pic>
      <p:sp>
        <p:nvSpPr>
          <p:cNvPr id="263" name="Shape 263">
            <a:hlinkClick r:id="rId4"/>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Shape 264"/>
          <p:cNvSpPr/>
          <p:nvPr/>
        </p:nvSpPr>
        <p:spPr>
          <a:xfrm>
            <a:off x="7735078" y="1338336"/>
            <a:ext cx="2593910" cy="65006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5" name="Shape 265"/>
          <p:cNvPicPr preferRelativeResize="0"/>
          <p:nvPr/>
        </p:nvPicPr>
        <p:blipFill rotWithShape="1">
          <a:blip r:embed="rId5">
            <a:alphaModFix/>
          </a:blip>
          <a:srcRect b="0" l="0" r="0" t="0"/>
          <a:stretch/>
        </p:blipFill>
        <p:spPr>
          <a:xfrm>
            <a:off x="8655360" y="1360644"/>
            <a:ext cx="699999" cy="651723"/>
          </a:xfrm>
          <a:prstGeom prst="rect">
            <a:avLst/>
          </a:prstGeom>
          <a:noFill/>
          <a:ln>
            <a:noFill/>
          </a:ln>
        </p:spPr>
      </p:pic>
      <p:pic>
        <p:nvPicPr>
          <p:cNvPr id="266" name="Shape 266"/>
          <p:cNvPicPr preferRelativeResize="0"/>
          <p:nvPr/>
        </p:nvPicPr>
        <p:blipFill rotWithShape="1">
          <a:blip r:embed="rId6">
            <a:alphaModFix/>
          </a:blip>
          <a:srcRect b="0" l="0" r="0" t="0"/>
          <a:stretch/>
        </p:blipFill>
        <p:spPr>
          <a:xfrm>
            <a:off x="5554548" y="609443"/>
            <a:ext cx="4915251" cy="4950461"/>
          </a:xfrm>
          <a:prstGeom prst="rect">
            <a:avLst/>
          </a:prstGeom>
          <a:noFill/>
          <a:ln>
            <a:noFill/>
          </a:ln>
        </p:spPr>
      </p:pic>
      <p:sp>
        <p:nvSpPr>
          <p:cNvPr id="267" name="Shape 267"/>
          <p:cNvSpPr/>
          <p:nvPr/>
        </p:nvSpPr>
        <p:spPr>
          <a:xfrm>
            <a:off x="83976" y="80962"/>
            <a:ext cx="298579" cy="669607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Posts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Caption: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Positive Pathways is here to provide you with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training, networking opportunities, and technical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support you need to be effective in this new role as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 foster care liaison.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Join our monthly network conference call for more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information and to network with counterparts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throughout Florida.</a:t>
            </a:r>
            <a:endParaRPr/>
          </a:p>
        </p:txBody>
      </p:sp>
      <p:sp>
        <p:nvSpPr>
          <p:cNvPr id="268" name="Shape 268"/>
          <p:cNvSpPr/>
          <p:nvPr/>
        </p:nvSpPr>
        <p:spPr>
          <a:xfrm>
            <a:off x="11751260" y="80962"/>
            <a:ext cx="298579" cy="669607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9" name="Shape 269"/>
          <p:cNvPicPr preferRelativeResize="0"/>
          <p:nvPr/>
        </p:nvPicPr>
        <p:blipFill rotWithShape="1">
          <a:blip r:embed="rId7">
            <a:alphaModFix/>
          </a:blip>
          <a:srcRect b="0" l="0" r="0" t="0"/>
          <a:stretch/>
        </p:blipFill>
        <p:spPr>
          <a:xfrm>
            <a:off x="476241" y="1782842"/>
            <a:ext cx="4861707" cy="2164008"/>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1015404" y="413510"/>
            <a:ext cx="10515600" cy="91563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40"/>
              <a:buFont typeface="Calibri"/>
              <a:buNone/>
            </a:pPr>
            <a:r>
              <a:rPr b="1" i="0" lang="en-US" sz="3240" u="none" cap="none" strike="noStrike">
                <a:solidFill>
                  <a:srgbClr val="00B050"/>
                </a:solidFill>
                <a:latin typeface="Calibri"/>
                <a:ea typeface="Calibri"/>
                <a:cs typeface="Calibri"/>
                <a:sym typeface="Calibri"/>
              </a:rPr>
              <a:t>Annual Conference</a:t>
            </a:r>
            <a:br>
              <a:rPr b="0" i="0" lang="en-US" sz="3600" u="none" cap="none" strike="noStrike">
                <a:solidFill>
                  <a:srgbClr val="00B050"/>
                </a:solidFill>
                <a:latin typeface="Calibri"/>
                <a:ea typeface="Calibri"/>
                <a:cs typeface="Calibri"/>
                <a:sym typeface="Calibri"/>
              </a:rPr>
            </a:br>
            <a:endParaRPr b="0" i="0" sz="3600" u="none" cap="none" strike="noStrike">
              <a:solidFill>
                <a:srgbClr val="00B050"/>
              </a:solidFill>
              <a:latin typeface="Calibri"/>
              <a:ea typeface="Calibri"/>
              <a:cs typeface="Calibri"/>
              <a:sym typeface="Calibri"/>
            </a:endParaRPr>
          </a:p>
        </p:txBody>
      </p:sp>
      <p:sp>
        <p:nvSpPr>
          <p:cNvPr id="275" name="Shape 275"/>
          <p:cNvSpPr txBox="1"/>
          <p:nvPr>
            <p:ph idx="1" type="body"/>
          </p:nvPr>
        </p:nvSpPr>
        <p:spPr>
          <a:xfrm>
            <a:off x="616694" y="965209"/>
            <a:ext cx="3134211" cy="4381232"/>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Each year, the PPP will host a conference for its members, partners, and others interested in the Program’s work. The conference provides a valuable networking opportunity as well as trainings and workshops on best practices that are being used around the state and nation to increase the number of students from foster care that enroll in and graduate from post-secondary institutions.</a:t>
            </a:r>
            <a:endParaRPr/>
          </a:p>
        </p:txBody>
      </p:sp>
      <p:sp>
        <p:nvSpPr>
          <p:cNvPr id="276" name="Shape 276"/>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Shape 277"/>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Shape 278">
            <a:hlinkClick r:id="rId3"/>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9" name="Shape 279"/>
          <p:cNvPicPr preferRelativeResize="0"/>
          <p:nvPr/>
        </p:nvPicPr>
        <p:blipFill rotWithShape="1">
          <a:blip r:embed="rId4">
            <a:alphaModFix/>
          </a:blip>
          <a:srcRect b="0" l="0" r="0" t="0"/>
          <a:stretch/>
        </p:blipFill>
        <p:spPr>
          <a:xfrm>
            <a:off x="3853235" y="965209"/>
            <a:ext cx="4587860" cy="5359270"/>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3">
            <a:alphaModFix/>
          </a:blip>
          <a:srcRect b="0" l="0" r="0" t="0"/>
          <a:stretch/>
        </p:blipFill>
        <p:spPr>
          <a:xfrm>
            <a:off x="1296954" y="594645"/>
            <a:ext cx="8675428" cy="4947544"/>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1015404" y="413510"/>
            <a:ext cx="10515600" cy="91563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600"/>
              <a:buFont typeface="Calibri"/>
              <a:buNone/>
            </a:pPr>
            <a:r>
              <a:rPr b="1" i="0" lang="en-US" sz="3600" u="none" cap="none" strike="noStrike">
                <a:solidFill>
                  <a:srgbClr val="00B050"/>
                </a:solidFill>
                <a:latin typeface="Calibri"/>
                <a:ea typeface="Calibri"/>
                <a:cs typeface="Calibri"/>
                <a:sym typeface="Calibri"/>
              </a:rPr>
              <a:t>Annual Conference – Agenda and Vision Meeting</a:t>
            </a:r>
            <a:endParaRPr b="0" i="0" sz="4000" u="none" cap="none" strike="noStrike">
              <a:solidFill>
                <a:srgbClr val="00B050"/>
              </a:solidFill>
              <a:latin typeface="Calibri"/>
              <a:ea typeface="Calibri"/>
              <a:cs typeface="Calibri"/>
              <a:sym typeface="Calibri"/>
            </a:endParaRPr>
          </a:p>
        </p:txBody>
      </p:sp>
      <p:sp>
        <p:nvSpPr>
          <p:cNvPr id="290" name="Shape 290"/>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Shape 291"/>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Shape 292">
            <a:hlinkClick r:id="rId3"/>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3" name="Shape 293"/>
          <p:cNvPicPr preferRelativeResize="0"/>
          <p:nvPr/>
        </p:nvPicPr>
        <p:blipFill rotWithShape="1">
          <a:blip r:embed="rId4">
            <a:alphaModFix/>
          </a:blip>
          <a:srcRect b="0" l="0" r="0" t="0"/>
          <a:stretch/>
        </p:blipFill>
        <p:spPr>
          <a:xfrm>
            <a:off x="6240553" y="1888859"/>
            <a:ext cx="5525349" cy="2875390"/>
          </a:xfrm>
          <a:prstGeom prst="rect">
            <a:avLst/>
          </a:prstGeom>
          <a:noFill/>
          <a:ln>
            <a:noFill/>
          </a:ln>
        </p:spPr>
      </p:pic>
      <p:pic>
        <p:nvPicPr>
          <p:cNvPr id="294" name="Shape 294"/>
          <p:cNvPicPr preferRelativeResize="0"/>
          <p:nvPr/>
        </p:nvPicPr>
        <p:blipFill rotWithShape="1">
          <a:blip r:embed="rId5">
            <a:alphaModFix/>
          </a:blip>
          <a:srcRect b="0" l="0" r="0" t="0"/>
          <a:stretch/>
        </p:blipFill>
        <p:spPr>
          <a:xfrm>
            <a:off x="1015403" y="1188566"/>
            <a:ext cx="5225149" cy="4613923"/>
          </a:xfrm>
          <a:prstGeom prst="rect">
            <a:avLst/>
          </a:prstGeom>
          <a:noFill/>
          <a:ln>
            <a:noFill/>
          </a:ln>
        </p:spPr>
      </p:pic>
      <p:pic>
        <p:nvPicPr>
          <p:cNvPr id="295" name="Shape 295"/>
          <p:cNvPicPr preferRelativeResize="0"/>
          <p:nvPr/>
        </p:nvPicPr>
        <p:blipFill rotWithShape="1">
          <a:blip r:embed="rId6">
            <a:alphaModFix/>
          </a:blip>
          <a:srcRect b="0" l="0" r="0" t="0"/>
          <a:stretch/>
        </p:blipFill>
        <p:spPr>
          <a:xfrm>
            <a:off x="6248011" y="1251354"/>
            <a:ext cx="5517891" cy="542925"/>
          </a:xfrm>
          <a:prstGeom prst="rect">
            <a:avLst/>
          </a:prstGeom>
          <a:noFill/>
          <a:ln>
            <a:noFill/>
          </a:ln>
        </p:spPr>
      </p:pic>
      <p:sp>
        <p:nvSpPr>
          <p:cNvPr id="296" name="Shape 296"/>
          <p:cNvSpPr txBox="1"/>
          <p:nvPr/>
        </p:nvSpPr>
        <p:spPr>
          <a:xfrm>
            <a:off x="6958482" y="1251354"/>
            <a:ext cx="3854593" cy="523220"/>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CC9900"/>
                </a:solidFill>
                <a:latin typeface="Calibri"/>
                <a:ea typeface="Calibri"/>
                <a:cs typeface="Calibri"/>
                <a:sym typeface="Calibri"/>
              </a:rPr>
              <a:t>Thursday, May 10, 2018</a:t>
            </a:r>
            <a:endParaRPr/>
          </a:p>
          <a:p>
            <a:pPr indent="0" lvl="0" marL="0" marR="0" rtl="0" algn="ctr">
              <a:spcBef>
                <a:spcPts val="0"/>
              </a:spcBef>
              <a:spcAft>
                <a:spcPts val="0"/>
              </a:spcAft>
              <a:buNone/>
            </a:pPr>
            <a:r>
              <a:rPr lang="en-US" sz="1400">
                <a:solidFill>
                  <a:srgbClr val="CC9900"/>
                </a:solidFill>
                <a:latin typeface="Calibri"/>
                <a:ea typeface="Calibri"/>
                <a:cs typeface="Calibri"/>
                <a:sym typeface="Calibri"/>
              </a:rPr>
              <a:t>Hyatt Regency Orlando</a:t>
            </a:r>
            <a:endParaRPr sz="1400">
              <a:solidFill>
                <a:srgbClr val="CC9900"/>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nvSpPr>
        <p:spPr>
          <a:xfrm>
            <a:off x="2360703" y="1210973"/>
            <a:ext cx="6989618"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lang="en-US" sz="3200">
                <a:solidFill>
                  <a:srgbClr val="00B050"/>
                </a:solidFill>
                <a:latin typeface="Calibri"/>
                <a:ea typeface="Calibri"/>
                <a:cs typeface="Calibri"/>
                <a:sym typeface="Calibri"/>
              </a:rPr>
              <a:t>Table of Contents</a:t>
            </a:r>
            <a:endParaRPr b="1" sz="3200">
              <a:solidFill>
                <a:srgbClr val="00B050"/>
              </a:solidFill>
              <a:latin typeface="Calibri"/>
              <a:ea typeface="Calibri"/>
              <a:cs typeface="Calibri"/>
              <a:sym typeface="Calibri"/>
            </a:endParaRPr>
          </a:p>
        </p:txBody>
      </p:sp>
      <p:sp>
        <p:nvSpPr>
          <p:cNvPr id="96" name="Shape 96"/>
          <p:cNvSpPr txBox="1"/>
          <p:nvPr/>
        </p:nvSpPr>
        <p:spPr>
          <a:xfrm>
            <a:off x="1225662" y="2315012"/>
            <a:ext cx="4998592" cy="393986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3"/>
              </a:rPr>
              <a:t>Welcome</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4"/>
              </a:rPr>
              <a:t>Positive Pathways Program </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5"/>
              </a:rPr>
              <a:t>DCF Tuition and Fee Exemptions</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6"/>
              </a:rPr>
              <a:t>Students Receiving DCF Tuition Exemptions (FCS)</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7"/>
              </a:rPr>
              <a:t>Students Receiving DCF Tuition Exemptions (SUS)</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8"/>
              </a:rPr>
              <a:t>Campus-Based Programs</a:t>
            </a:r>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9"/>
              </a:rPr>
              <a:t>Florida Reach</a:t>
            </a:r>
            <a:endParaRPr sz="1600" u="sng">
              <a:solidFill>
                <a:schemeClr val="hlink"/>
              </a:solidFill>
              <a:latin typeface="Calibri"/>
              <a:ea typeface="Calibri"/>
              <a:cs typeface="Calibri"/>
              <a:sym typeface="Calibri"/>
              <a:hlinkClick action="ppaction://hlinksldjump" r:id="rId10"/>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11"/>
              </a:rPr>
              <a:t>Value of Association</a:t>
            </a:r>
            <a:endParaRPr sz="1600" u="sng">
              <a:solidFill>
                <a:schemeClr val="hlink"/>
              </a:solidFill>
              <a:latin typeface="Calibri"/>
              <a:ea typeface="Calibri"/>
              <a:cs typeface="Calibri"/>
              <a:sym typeface="Calibri"/>
              <a:hlinkClick action="ppaction://hlinksldjump" r:id="rId12"/>
            </a:endParaRPr>
          </a:p>
          <a:p>
            <a:pPr indent="-127000" lvl="0" marL="228600" marR="0" rtl="0" algn="l">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id="97" name="Shape 97"/>
          <p:cNvPicPr preferRelativeResize="0"/>
          <p:nvPr/>
        </p:nvPicPr>
        <p:blipFill rotWithShape="1">
          <a:blip r:embed="rId13">
            <a:alphaModFix/>
          </a:blip>
          <a:srcRect b="0" l="0" r="0" t="0"/>
          <a:stretch/>
        </p:blipFill>
        <p:spPr>
          <a:xfrm>
            <a:off x="347662" y="77498"/>
            <a:ext cx="1895475" cy="1133475"/>
          </a:xfrm>
          <a:prstGeom prst="rect">
            <a:avLst/>
          </a:prstGeom>
          <a:noFill/>
          <a:ln>
            <a:noFill/>
          </a:ln>
        </p:spPr>
      </p:pic>
      <p:sp>
        <p:nvSpPr>
          <p:cNvPr id="98" name="Shape 98"/>
          <p:cNvSpPr txBox="1"/>
          <p:nvPr/>
        </p:nvSpPr>
        <p:spPr>
          <a:xfrm>
            <a:off x="6268427" y="2315012"/>
            <a:ext cx="4741719" cy="385120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14"/>
              </a:rPr>
              <a:t>Expectations of Members</a:t>
            </a:r>
            <a:endParaRPr sz="1600" u="sng">
              <a:solidFill>
                <a:schemeClr val="hlink"/>
              </a:solidFill>
              <a:latin typeface="Calibri"/>
              <a:ea typeface="Calibri"/>
              <a:cs typeface="Calibri"/>
              <a:sym typeface="Calibri"/>
              <a:hlinkClick action="ppaction://hlinksldjump" r:id="rId15"/>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16"/>
              </a:rPr>
              <a:t>Educate Tomorrow Corporation</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17"/>
              </a:rPr>
              <a:t>Program Leadership</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18"/>
              </a:rPr>
              <a:t>Monthly Conference Calls</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19"/>
              </a:rPr>
              <a:t>Annual Conference</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20"/>
              </a:rPr>
              <a:t>Newsletter</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21"/>
              </a:rPr>
              <a:t>Website</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22"/>
              </a:rPr>
              <a:t>Facebook Group Page</a:t>
            </a:r>
            <a:endParaRPr sz="16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1600"/>
              <a:buFont typeface="Arial"/>
              <a:buChar char="•"/>
            </a:pPr>
            <a:r>
              <a:rPr lang="en-US" sz="1600" u="sng">
                <a:solidFill>
                  <a:schemeClr val="hlink"/>
                </a:solidFill>
                <a:latin typeface="Calibri"/>
                <a:ea typeface="Calibri"/>
                <a:cs typeface="Calibri"/>
                <a:sym typeface="Calibri"/>
                <a:hlinkClick action="ppaction://hlinksldjump" r:id="rId23"/>
              </a:rPr>
              <a:t>How to Join Positive Pathways</a:t>
            </a:r>
            <a:endParaRPr sz="1600">
              <a:solidFill>
                <a:schemeClr val="dk1"/>
              </a:solidFill>
              <a:latin typeface="Calibri"/>
              <a:ea typeface="Calibri"/>
              <a:cs typeface="Calibri"/>
              <a:sym typeface="Calibri"/>
            </a:endParaRPr>
          </a:p>
          <a:p>
            <a:pPr indent="-127000" lvl="0" marL="228600" marR="0" rtl="0" algn="l">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l">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99" name="Shape 99"/>
          <p:cNvSpPr txBox="1"/>
          <p:nvPr/>
        </p:nvSpPr>
        <p:spPr>
          <a:xfrm>
            <a:off x="2909009" y="987500"/>
            <a:ext cx="6256218" cy="69760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4000"/>
              <a:buFont typeface="Arial"/>
              <a:buNone/>
            </a:pPr>
            <a:r>
              <a:rPr lang="en-US" sz="4000">
                <a:solidFill>
                  <a:srgbClr val="0070C0"/>
                </a:solidFill>
                <a:latin typeface="Arial"/>
                <a:ea typeface="Arial"/>
                <a:cs typeface="Arial"/>
                <a:sym typeface="Arial"/>
              </a:rPr>
              <a:t>New Member Orientation</a:t>
            </a:r>
            <a:endParaRPr sz="4000">
              <a:solidFill>
                <a:srgbClr val="0070C0"/>
              </a:solidFill>
              <a:latin typeface="Arial"/>
              <a:ea typeface="Arial"/>
              <a:cs typeface="Arial"/>
              <a:sym typeface="Arial"/>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idx="1" type="body"/>
          </p:nvPr>
        </p:nvSpPr>
        <p:spPr>
          <a:xfrm>
            <a:off x="498558" y="1073520"/>
            <a:ext cx="6062221" cy="241178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Our quarterly newsletter, The Path, includes the following sections to keep members informed about the program’s work and activities. Feel free to submit information to be included!</a:t>
            </a:r>
            <a:endParaRPr b="0" i="0" sz="1400" u="none" cap="none" strike="noStrike">
              <a:solidFill>
                <a:schemeClr val="dk1"/>
              </a:solidFill>
              <a:latin typeface="Calibri"/>
              <a:ea typeface="Calibri"/>
              <a:cs typeface="Calibri"/>
              <a:sym typeface="Calibri"/>
            </a:endParaRPr>
          </a:p>
          <a:p>
            <a:pPr indent="-139700" lvl="0" marL="22860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2" name="Shape 302"/>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Shape 303"/>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Shape 304"/>
          <p:cNvSpPr txBox="1"/>
          <p:nvPr>
            <p:ph type="title"/>
          </p:nvPr>
        </p:nvSpPr>
        <p:spPr>
          <a:xfrm>
            <a:off x="808666" y="173139"/>
            <a:ext cx="10515600" cy="89564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Newsletter</a:t>
            </a:r>
            <a:endParaRPr b="1" i="0" sz="3200" u="none" cap="none" strike="noStrike">
              <a:solidFill>
                <a:srgbClr val="00B050"/>
              </a:solidFill>
              <a:latin typeface="Calibri"/>
              <a:ea typeface="Calibri"/>
              <a:cs typeface="Calibri"/>
              <a:sym typeface="Calibri"/>
            </a:endParaRPr>
          </a:p>
        </p:txBody>
      </p:sp>
      <p:pic>
        <p:nvPicPr>
          <p:cNvPr id="305" name="Shape 305"/>
          <p:cNvPicPr preferRelativeResize="0"/>
          <p:nvPr/>
        </p:nvPicPr>
        <p:blipFill rotWithShape="1">
          <a:blip r:embed="rId3">
            <a:alphaModFix/>
          </a:blip>
          <a:srcRect b="0" l="0" r="0" t="0"/>
          <a:stretch/>
        </p:blipFill>
        <p:spPr>
          <a:xfrm>
            <a:off x="7383497" y="827020"/>
            <a:ext cx="3809885" cy="4932591"/>
          </a:xfrm>
          <a:prstGeom prst="rect">
            <a:avLst/>
          </a:prstGeom>
          <a:noFill/>
          <a:ln>
            <a:noFill/>
          </a:ln>
        </p:spPr>
      </p:pic>
      <p:sp>
        <p:nvSpPr>
          <p:cNvPr id="306" name="Shape 306"/>
          <p:cNvSpPr txBox="1"/>
          <p:nvPr/>
        </p:nvSpPr>
        <p:spPr>
          <a:xfrm>
            <a:off x="454258" y="2129321"/>
            <a:ext cx="3311326" cy="187743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Lead Story or Stories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 directory of members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New member introduction stories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Profiles of members, partners, and programs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Shape 307"/>
          <p:cNvSpPr txBox="1"/>
          <p:nvPr/>
        </p:nvSpPr>
        <p:spPr>
          <a:xfrm>
            <a:off x="3976605" y="2099784"/>
            <a:ext cx="2882462" cy="217905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Legislative / Regulation Updates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Question and Answers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Upcoming Events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Success Stories</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Good News </a:t>
            </a:r>
            <a:endParaRPr/>
          </a:p>
          <a:p>
            <a:pPr indent="-285750" lvl="0" marL="28575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Research</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Shape 308">
            <a:hlinkClick r:id="rId4"/>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09" name="Shape 309"/>
          <p:cNvPicPr preferRelativeResize="0"/>
          <p:nvPr/>
        </p:nvPicPr>
        <p:blipFill rotWithShape="1">
          <a:blip r:embed="rId5">
            <a:alphaModFix/>
          </a:blip>
          <a:srcRect b="0" l="0" r="0" t="0"/>
          <a:stretch/>
        </p:blipFill>
        <p:spPr>
          <a:xfrm>
            <a:off x="7464490" y="480527"/>
            <a:ext cx="3657599" cy="1536831"/>
          </a:xfrm>
          <a:prstGeom prst="rect">
            <a:avLst/>
          </a:prstGeom>
          <a:noFill/>
          <a:ln>
            <a:noFill/>
          </a:ln>
        </p:spPr>
      </p:pic>
      <p:sp>
        <p:nvSpPr>
          <p:cNvPr id="310" name="Shape 310"/>
          <p:cNvSpPr/>
          <p:nvPr/>
        </p:nvSpPr>
        <p:spPr>
          <a:xfrm>
            <a:off x="7427166" y="354565"/>
            <a:ext cx="3728892" cy="5327779"/>
          </a:xfrm>
          <a:prstGeom prst="rect">
            <a:avLst/>
          </a:prstGeom>
          <a:no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838200" y="365125"/>
            <a:ext cx="10515600" cy="70779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Website</a:t>
            </a:r>
            <a:endParaRPr/>
          </a:p>
        </p:txBody>
      </p:sp>
      <p:sp>
        <p:nvSpPr>
          <p:cNvPr id="316" name="Shape 316"/>
          <p:cNvSpPr txBox="1"/>
          <p:nvPr>
            <p:ph idx="1" type="body"/>
          </p:nvPr>
        </p:nvSpPr>
        <p:spPr>
          <a:xfrm>
            <a:off x="3431332" y="6037010"/>
            <a:ext cx="5329335" cy="62041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sng" cap="none" strike="noStrike">
                <a:solidFill>
                  <a:schemeClr val="hlink"/>
                </a:solidFill>
                <a:latin typeface="Calibri"/>
                <a:ea typeface="Calibri"/>
                <a:cs typeface="Calibri"/>
                <a:sym typeface="Calibri"/>
                <a:hlinkClick r:id="rId3"/>
              </a:rPr>
              <a:t>www.PositivePathwaysFlorida.org</a:t>
            </a:r>
            <a:endParaRPr b="0" i="0" sz="24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317" name="Shape 317"/>
          <p:cNvPicPr preferRelativeResize="0"/>
          <p:nvPr/>
        </p:nvPicPr>
        <p:blipFill rotWithShape="1">
          <a:blip r:embed="rId4">
            <a:alphaModFix/>
          </a:blip>
          <a:srcRect b="0" l="0" r="0" t="0"/>
          <a:stretch/>
        </p:blipFill>
        <p:spPr>
          <a:xfrm>
            <a:off x="614266" y="1159859"/>
            <a:ext cx="10577804" cy="4625224"/>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749598" y="206756"/>
            <a:ext cx="10515600" cy="80459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Facebook Group Page</a:t>
            </a:r>
            <a:endParaRPr b="1" i="0" sz="3200" u="none" cap="none" strike="noStrike">
              <a:solidFill>
                <a:srgbClr val="00B050"/>
              </a:solidFill>
              <a:latin typeface="Calibri"/>
              <a:ea typeface="Calibri"/>
              <a:cs typeface="Calibri"/>
              <a:sym typeface="Calibri"/>
            </a:endParaRPr>
          </a:p>
        </p:txBody>
      </p:sp>
      <p:sp>
        <p:nvSpPr>
          <p:cNvPr id="323" name="Shape 323"/>
          <p:cNvSpPr txBox="1"/>
          <p:nvPr>
            <p:ph idx="1" type="body"/>
          </p:nvPr>
        </p:nvSpPr>
        <p:spPr>
          <a:xfrm>
            <a:off x="7735078" y="1320063"/>
            <a:ext cx="2945698" cy="3167961"/>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chemeClr val="dk1"/>
              </a:buClr>
              <a:buSzPts val="1295"/>
              <a:buFont typeface="Arial"/>
              <a:buNone/>
            </a:pPr>
            <a:r>
              <a:rPr b="0" i="0" lang="en-US" sz="1295" u="none" cap="none" strike="noStrike">
                <a:solidFill>
                  <a:schemeClr val="dk1"/>
                </a:solidFill>
                <a:latin typeface="Calibri"/>
                <a:ea typeface="Calibri"/>
                <a:cs typeface="Calibri"/>
                <a:sym typeface="Calibri"/>
              </a:rPr>
              <a:t>Our Facebook page serves as platform to inform and update program members.</a:t>
            </a:r>
            <a:endParaRPr b="0" i="0" sz="1295" u="none" cap="none" strike="noStrike">
              <a:solidFill>
                <a:schemeClr val="dk1"/>
              </a:solidFill>
              <a:latin typeface="Calibri"/>
              <a:ea typeface="Calibri"/>
              <a:cs typeface="Calibri"/>
              <a:sym typeface="Calibri"/>
            </a:endParaRPr>
          </a:p>
          <a:p>
            <a:pPr indent="0" lvl="0" marL="0" marR="0" rtl="0" algn="just">
              <a:lnSpc>
                <a:spcPct val="140000"/>
              </a:lnSpc>
              <a:spcBef>
                <a:spcPts val="1000"/>
              </a:spcBef>
              <a:spcAft>
                <a:spcPts val="0"/>
              </a:spcAft>
              <a:buClr>
                <a:schemeClr val="dk1"/>
              </a:buClr>
              <a:buSzPts val="1295"/>
              <a:buFont typeface="Arial"/>
              <a:buNone/>
            </a:pPr>
            <a:r>
              <a:rPr b="0" i="0" lang="en-US" sz="1295" u="none" cap="none" strike="noStrike">
                <a:solidFill>
                  <a:schemeClr val="dk1"/>
                </a:solidFill>
                <a:latin typeface="Calibri"/>
                <a:ea typeface="Calibri"/>
                <a:cs typeface="Calibri"/>
                <a:sym typeface="Calibri"/>
              </a:rPr>
              <a:t>The Facebook group page provides an immediate way for program leadership to provide important announcements to all members, partners, and interested parties. Users can join the group, post their thoughts on a wall, and interact through discussion threads.</a:t>
            </a:r>
            <a:endParaRPr/>
          </a:p>
          <a:p>
            <a:pPr indent="0" lvl="0" marL="0" marR="0" rtl="0" algn="just">
              <a:lnSpc>
                <a:spcPct val="140000"/>
              </a:lnSpc>
              <a:spcBef>
                <a:spcPts val="1000"/>
              </a:spcBef>
              <a:spcAft>
                <a:spcPts val="0"/>
              </a:spcAft>
              <a:buClr>
                <a:schemeClr val="dk1"/>
              </a:buClr>
              <a:buSzPts val="1295"/>
              <a:buFont typeface="Arial"/>
              <a:buNone/>
            </a:pPr>
            <a:r>
              <a:t/>
            </a:r>
            <a:endParaRPr b="0" i="0" sz="1295" u="none" cap="none" strike="noStrike">
              <a:solidFill>
                <a:schemeClr val="dk1"/>
              </a:solidFill>
              <a:latin typeface="Calibri"/>
              <a:ea typeface="Calibri"/>
              <a:cs typeface="Calibri"/>
              <a:sym typeface="Calibri"/>
            </a:endParaRPr>
          </a:p>
        </p:txBody>
      </p:sp>
      <p:sp>
        <p:nvSpPr>
          <p:cNvPr id="324" name="Shape 324">
            <a:hlinkClick r:id="rId3"/>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25" name="Shape 325"/>
          <p:cNvPicPr preferRelativeResize="0"/>
          <p:nvPr/>
        </p:nvPicPr>
        <p:blipFill rotWithShape="1">
          <a:blip r:embed="rId4">
            <a:alphaModFix/>
          </a:blip>
          <a:srcRect b="0" l="0" r="0" t="0"/>
          <a:stretch/>
        </p:blipFill>
        <p:spPr>
          <a:xfrm>
            <a:off x="478097" y="1385378"/>
            <a:ext cx="6911748" cy="4006047"/>
          </a:xfrm>
          <a:prstGeom prst="rect">
            <a:avLst/>
          </a:prstGeom>
          <a:noFill/>
          <a:ln>
            <a:noFill/>
          </a:ln>
        </p:spPr>
      </p:pic>
      <p:sp>
        <p:nvSpPr>
          <p:cNvPr id="326" name="Shape 326"/>
          <p:cNvSpPr/>
          <p:nvPr/>
        </p:nvSpPr>
        <p:spPr>
          <a:xfrm>
            <a:off x="317241" y="5765453"/>
            <a:ext cx="1744824" cy="96114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7" name="Shape 327"/>
          <p:cNvPicPr preferRelativeResize="0"/>
          <p:nvPr/>
        </p:nvPicPr>
        <p:blipFill rotWithShape="1">
          <a:blip r:embed="rId5">
            <a:alphaModFix/>
          </a:blip>
          <a:srcRect b="0" l="0" r="0" t="0"/>
          <a:stretch/>
        </p:blipFill>
        <p:spPr>
          <a:xfrm>
            <a:off x="478097" y="1385378"/>
            <a:ext cx="1339414" cy="3849408"/>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718458" y="983293"/>
            <a:ext cx="4674636" cy="298221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0" i="0" lang="en-US" sz="3200" u="none" cap="none" strike="noStrike">
                <a:solidFill>
                  <a:srgbClr val="00B050"/>
                </a:solidFill>
                <a:latin typeface="Calibri"/>
                <a:ea typeface="Calibri"/>
                <a:cs typeface="Calibri"/>
                <a:sym typeface="Calibri"/>
              </a:rPr>
              <a:t>Welcome to Positive Pathways!</a:t>
            </a:r>
            <a:br>
              <a:rPr b="0" i="0" lang="en-US" sz="3200" u="none" cap="none" strike="noStrike">
                <a:solidFill>
                  <a:srgbClr val="00B050"/>
                </a:solidFill>
                <a:latin typeface="Calibri"/>
                <a:ea typeface="Calibri"/>
                <a:cs typeface="Calibri"/>
                <a:sym typeface="Calibri"/>
              </a:rPr>
            </a:br>
            <a:br>
              <a:rPr b="0" i="0" lang="en-US" sz="3200" u="none" cap="none" strike="noStrike">
                <a:solidFill>
                  <a:srgbClr val="00B050"/>
                </a:solidFill>
                <a:latin typeface="Calibri"/>
                <a:ea typeface="Calibri"/>
                <a:cs typeface="Calibri"/>
                <a:sym typeface="Calibri"/>
              </a:rPr>
            </a:br>
            <a:r>
              <a:rPr b="0" i="0" lang="en-US" sz="2400" u="none" cap="none" strike="noStrike">
                <a:solidFill>
                  <a:srgbClr val="00B050"/>
                </a:solidFill>
                <a:latin typeface="Calibri"/>
                <a:ea typeface="Calibri"/>
                <a:cs typeface="Calibri"/>
                <a:sym typeface="Calibri"/>
              </a:rPr>
              <a:t>To join, click </a:t>
            </a:r>
            <a:r>
              <a:rPr b="0" i="0" lang="en-US" sz="2400" u="sng" cap="none" strike="noStrike">
                <a:solidFill>
                  <a:schemeClr val="hlink"/>
                </a:solidFill>
                <a:latin typeface="Calibri"/>
                <a:ea typeface="Calibri"/>
                <a:cs typeface="Calibri"/>
                <a:sym typeface="Calibri"/>
                <a:hlinkClick r:id="rId3"/>
              </a:rPr>
              <a:t>here</a:t>
            </a:r>
            <a:br>
              <a:rPr b="0" i="0" lang="en-US" sz="2400" u="none" cap="none" strike="noStrike">
                <a:solidFill>
                  <a:srgbClr val="00B050"/>
                </a:solidFill>
                <a:latin typeface="Calibri"/>
                <a:ea typeface="Calibri"/>
                <a:cs typeface="Calibri"/>
                <a:sym typeface="Calibri"/>
              </a:rPr>
            </a:br>
            <a:endParaRPr b="0" i="0" sz="2400" u="none" cap="none" strike="noStrike">
              <a:solidFill>
                <a:srgbClr val="00B050"/>
              </a:solidFill>
              <a:latin typeface="Calibri"/>
              <a:ea typeface="Calibri"/>
              <a:cs typeface="Calibri"/>
              <a:sym typeface="Calibri"/>
            </a:endParaRPr>
          </a:p>
        </p:txBody>
      </p:sp>
      <p:sp>
        <p:nvSpPr>
          <p:cNvPr id="333" name="Shape 333">
            <a:hlinkClick r:id="rId4"/>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4" name="Shape 334"/>
          <p:cNvPicPr preferRelativeResize="0"/>
          <p:nvPr/>
        </p:nvPicPr>
        <p:blipFill rotWithShape="1">
          <a:blip r:embed="rId5">
            <a:alphaModFix/>
          </a:blip>
          <a:srcRect b="0" l="0" r="0" t="0"/>
          <a:stretch/>
        </p:blipFill>
        <p:spPr>
          <a:xfrm>
            <a:off x="6923314" y="855779"/>
            <a:ext cx="4124422" cy="3109731"/>
          </a:xfrm>
          <a:prstGeom prst="rect">
            <a:avLst/>
          </a:prstGeom>
          <a:noFill/>
          <a:ln>
            <a:noFill/>
          </a:ln>
        </p:spPr>
      </p:pic>
      <p:pic>
        <p:nvPicPr>
          <p:cNvPr id="335" name="Shape 335"/>
          <p:cNvPicPr preferRelativeResize="0"/>
          <p:nvPr/>
        </p:nvPicPr>
        <p:blipFill rotWithShape="1">
          <a:blip r:embed="rId6">
            <a:alphaModFix/>
          </a:blip>
          <a:srcRect b="0" l="0" r="0" t="0"/>
          <a:stretch/>
        </p:blipFill>
        <p:spPr>
          <a:xfrm>
            <a:off x="3216825" y="4706011"/>
            <a:ext cx="5352661" cy="1890820"/>
          </a:xfrm>
          <a:prstGeom prst="rect">
            <a:avLst/>
          </a:prstGeom>
          <a:noFill/>
          <a:ln>
            <a:noFill/>
          </a:ln>
        </p:spPr>
      </p:pic>
      <p:pic>
        <p:nvPicPr>
          <p:cNvPr id="336" name="Shape 336"/>
          <p:cNvPicPr preferRelativeResize="0"/>
          <p:nvPr/>
        </p:nvPicPr>
        <p:blipFill rotWithShape="1">
          <a:blip r:embed="rId7">
            <a:alphaModFix/>
          </a:blip>
          <a:srcRect b="0" l="0" r="0" t="0"/>
          <a:stretch/>
        </p:blipFill>
        <p:spPr>
          <a:xfrm>
            <a:off x="10384974" y="1827242"/>
            <a:ext cx="690755" cy="542734"/>
          </a:xfrm>
          <a:prstGeom prst="rect">
            <a:avLst/>
          </a:prstGeom>
          <a:noFill/>
          <a:ln>
            <a:noFill/>
          </a:ln>
        </p:spPr>
      </p:pic>
      <p:pic>
        <p:nvPicPr>
          <p:cNvPr id="337" name="Shape 337">
            <a:hlinkClick r:id="rId8"/>
          </p:cNvPr>
          <p:cNvPicPr preferRelativeResize="0"/>
          <p:nvPr/>
        </p:nvPicPr>
        <p:blipFill rotWithShape="1">
          <a:blip r:embed="rId9">
            <a:alphaModFix/>
          </a:blip>
          <a:srcRect b="0" l="0" r="0" t="0"/>
          <a:stretch/>
        </p:blipFill>
        <p:spPr>
          <a:xfrm>
            <a:off x="923730" y="3698772"/>
            <a:ext cx="2293095" cy="1633770"/>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433042" y="236625"/>
            <a:ext cx="11384084" cy="61420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Welcome!</a:t>
            </a:r>
            <a:endParaRPr b="1" i="0" sz="3200" u="none" cap="none" strike="noStrike">
              <a:solidFill>
                <a:srgbClr val="00B050"/>
              </a:solidFill>
              <a:latin typeface="Calibri"/>
              <a:ea typeface="Calibri"/>
              <a:cs typeface="Calibri"/>
              <a:sym typeface="Calibri"/>
            </a:endParaRPr>
          </a:p>
        </p:txBody>
      </p:sp>
      <p:sp>
        <p:nvSpPr>
          <p:cNvPr id="105" name="Shape 105"/>
          <p:cNvSpPr txBox="1"/>
          <p:nvPr>
            <p:ph idx="1" type="body"/>
          </p:nvPr>
        </p:nvSpPr>
        <p:spPr>
          <a:xfrm>
            <a:off x="450242" y="829106"/>
            <a:ext cx="8306586" cy="5152029"/>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As a foster care liaison, you have been given access to a population of students who need you – and who will inspire you. Foster care liaisons encourage, guide, and support students eligible to receive Florida’s Tuition and Fee Exemption. </a:t>
            </a:r>
            <a:endParaRPr b="0" i="0" sz="1400" u="none" cap="none" strike="noStrike">
              <a:solidFill>
                <a:schemeClr val="dk1"/>
              </a:solidFill>
              <a:latin typeface="Calibri"/>
              <a:ea typeface="Calibri"/>
              <a:cs typeface="Calibri"/>
              <a:sym typeface="Calibri"/>
            </a:endParaRPr>
          </a:p>
          <a:p>
            <a:pPr indent="0" lvl="0" marL="0" marR="0" rtl="0" algn="just">
              <a:lnSpc>
                <a:spcPct val="110000"/>
              </a:lnSpc>
              <a:spcBef>
                <a:spcPts val="100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These resilient students often experience a unique set of barriers, and they possess power success strengths. Although Florida is experiencing increases in the number of students from foster care enrolling and graduating from post-secondary institutions, the percent of high school students in foster care who pursue postsecondary credentials is still small.</a:t>
            </a:r>
            <a:endParaRPr b="0" i="0" sz="1400" u="none" cap="none" strike="noStrike">
              <a:solidFill>
                <a:schemeClr val="dk1"/>
              </a:solidFill>
              <a:latin typeface="Calibri"/>
              <a:ea typeface="Calibri"/>
              <a:cs typeface="Calibri"/>
              <a:sym typeface="Calibri"/>
            </a:endParaRPr>
          </a:p>
          <a:p>
            <a:pPr indent="0" lvl="0" marL="0" marR="0" rtl="0" algn="just">
              <a:lnSpc>
                <a:spcPct val="110000"/>
              </a:lnSpc>
              <a:spcBef>
                <a:spcPts val="100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This orientation provide an overview of Positive Pathways, a program created and funded by the Florida Department of Children and Families (DCF) to support foster care liaisons on campuses from Panama City to Key West.  Few other states in the national have this kind of program.</a:t>
            </a:r>
            <a:endParaRPr b="0" i="0" sz="1400" u="none" cap="none" strike="noStrike">
              <a:solidFill>
                <a:schemeClr val="dk1"/>
              </a:solidFill>
              <a:latin typeface="Calibri"/>
              <a:ea typeface="Calibri"/>
              <a:cs typeface="Calibri"/>
              <a:sym typeface="Calibri"/>
            </a:endParaRPr>
          </a:p>
          <a:p>
            <a:pPr indent="0" lvl="0" marL="0" marR="0" rtl="0" algn="just">
              <a:lnSpc>
                <a:spcPct val="110000"/>
              </a:lnSpc>
              <a:spcBef>
                <a:spcPts val="100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You are your instit</a:t>
            </a:r>
            <a:r>
              <a:rPr b="0" i="0" lang="en-US" sz="1400" u="none" cap="none" strike="noStrike">
                <a:solidFill>
                  <a:srgbClr val="000000"/>
                </a:solidFill>
                <a:latin typeface="Calibri"/>
                <a:ea typeface="Calibri"/>
                <a:cs typeface="Calibri"/>
                <a:sym typeface="Calibri"/>
              </a:rPr>
              <a:t>utions </a:t>
            </a:r>
            <a:r>
              <a:rPr b="0" i="0" lang="en-US" sz="1400" u="none" cap="none" strike="noStrike">
                <a:solidFill>
                  <a:schemeClr val="dk1"/>
                </a:solidFill>
                <a:latin typeface="Calibri"/>
                <a:ea typeface="Calibri"/>
                <a:cs typeface="Calibri"/>
                <a:sym typeface="Calibri"/>
              </a:rPr>
              <a:t>primary point of contact for these students as they begin a new chapter of their life – full of promise and possibilities, also many new unfamiliar challenges.</a:t>
            </a:r>
            <a:endParaRPr/>
          </a:p>
          <a:p>
            <a:pPr indent="0" lvl="0" marL="0" marR="0" rtl="0" algn="just">
              <a:lnSpc>
                <a:spcPct val="110000"/>
              </a:lnSpc>
              <a:spcBef>
                <a:spcPts val="100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Together we can help these young transitioning adults reach their educational and life goals. Thank you for caring!</a:t>
            </a:r>
            <a:endParaRPr/>
          </a:p>
          <a:p>
            <a:pPr indent="0" lvl="0" marL="0" marR="0" rtl="0" algn="just">
              <a:lnSpc>
                <a:spcPct val="110000"/>
              </a:lnSpc>
              <a:spcBef>
                <a:spcPts val="10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10000"/>
              </a:lnSpc>
              <a:spcBef>
                <a:spcPts val="10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 name="Shape 106"/>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Shape 107"/>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mage result for signatures" id="108" name="Shape 108">
            <a:hlinkClick r:id="rId3"/>
          </p:cNvPr>
          <p:cNvSpPr/>
          <p:nvPr/>
        </p:nvSpPr>
        <p:spPr>
          <a:xfrm>
            <a:off x="0" y="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Shape 109"/>
          <p:cNvSpPr txBox="1"/>
          <p:nvPr/>
        </p:nvSpPr>
        <p:spPr>
          <a:xfrm>
            <a:off x="8756828" y="3970248"/>
            <a:ext cx="2924794" cy="95410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Dr. Steve J. Rios</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Senior  Director</a:t>
            </a:r>
            <a:endParaRPr/>
          </a:p>
          <a:p>
            <a:pPr indent="0" lvl="0" marL="0" marR="0" rtl="0" algn="ctr">
              <a:spcBef>
                <a:spcPts val="0"/>
              </a:spcBef>
              <a:spcAft>
                <a:spcPts val="0"/>
              </a:spcAft>
              <a:buNone/>
            </a:pPr>
            <a:r>
              <a:rPr lang="en-US" sz="1400">
                <a:solidFill>
                  <a:srgbClr val="0B0850"/>
                </a:solidFill>
                <a:latin typeface="Calibri"/>
                <a:ea typeface="Calibri"/>
                <a:cs typeface="Calibri"/>
                <a:sym typeface="Calibri"/>
              </a:rPr>
              <a:t>Positive Pathways Program</a:t>
            </a:r>
            <a:endParaRPr/>
          </a:p>
          <a:p>
            <a:pPr indent="0" lvl="0" marL="0" marR="0" rtl="0" algn="ctr">
              <a:spcBef>
                <a:spcPts val="0"/>
              </a:spcBef>
              <a:spcAft>
                <a:spcPts val="0"/>
              </a:spcAft>
              <a:buNone/>
            </a:pPr>
            <a:r>
              <a:rPr lang="en-US" sz="1400">
                <a:solidFill>
                  <a:srgbClr val="0B0850"/>
                </a:solidFill>
                <a:latin typeface="Calibri"/>
                <a:ea typeface="Calibri"/>
                <a:cs typeface="Calibri"/>
                <a:sym typeface="Calibri"/>
              </a:rPr>
              <a:t>Educate Tomorrow Corporation</a:t>
            </a:r>
            <a:endParaRPr sz="1400">
              <a:solidFill>
                <a:srgbClr val="0B0850"/>
              </a:solidFill>
              <a:latin typeface="Calibri"/>
              <a:ea typeface="Calibri"/>
              <a:cs typeface="Calibri"/>
              <a:sym typeface="Calibri"/>
            </a:endParaRPr>
          </a:p>
        </p:txBody>
      </p:sp>
      <p:pic>
        <p:nvPicPr>
          <p:cNvPr id="110" name="Shape 110"/>
          <p:cNvPicPr preferRelativeResize="0"/>
          <p:nvPr/>
        </p:nvPicPr>
        <p:blipFill rotWithShape="1">
          <a:blip r:embed="rId4">
            <a:alphaModFix/>
          </a:blip>
          <a:srcRect b="0" l="0" r="0" t="0"/>
          <a:stretch/>
        </p:blipFill>
        <p:spPr>
          <a:xfrm>
            <a:off x="8957472" y="1746574"/>
            <a:ext cx="2724150" cy="2114550"/>
          </a:xfrm>
          <a:prstGeom prst="rect">
            <a:avLst/>
          </a:prstGeom>
          <a:noFill/>
          <a:ln>
            <a:noFill/>
          </a:ln>
        </p:spPr>
      </p:pic>
      <p:pic>
        <p:nvPicPr>
          <p:cNvPr id="111" name="Shape 111"/>
          <p:cNvPicPr preferRelativeResize="0"/>
          <p:nvPr/>
        </p:nvPicPr>
        <p:blipFill rotWithShape="1">
          <a:blip r:embed="rId5">
            <a:alphaModFix/>
          </a:blip>
          <a:srcRect b="0" l="0" r="0" t="0"/>
          <a:stretch/>
        </p:blipFill>
        <p:spPr>
          <a:xfrm>
            <a:off x="510378" y="4924355"/>
            <a:ext cx="1400175" cy="485775"/>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94523" y="236292"/>
            <a:ext cx="10961939" cy="78600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Positive Pathways</a:t>
            </a:r>
            <a:endParaRPr b="1" i="0" sz="3200" u="none" cap="none" strike="noStrike">
              <a:solidFill>
                <a:srgbClr val="00B050"/>
              </a:solidFill>
              <a:latin typeface="Calibri"/>
              <a:ea typeface="Calibri"/>
              <a:cs typeface="Calibri"/>
              <a:sym typeface="Calibri"/>
            </a:endParaRPr>
          </a:p>
        </p:txBody>
      </p:sp>
      <p:sp>
        <p:nvSpPr>
          <p:cNvPr id="117" name="Shape 117"/>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Shape 118"/>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mage result for signatures" id="119" name="Shape 119">
            <a:hlinkClick r:id="rId3"/>
          </p:cNvPr>
          <p:cNvSpPr/>
          <p:nvPr/>
        </p:nvSpPr>
        <p:spPr>
          <a:xfrm>
            <a:off x="0" y="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0" name="Shape 120"/>
          <p:cNvPicPr preferRelativeResize="0"/>
          <p:nvPr/>
        </p:nvPicPr>
        <p:blipFill rotWithShape="1">
          <a:blip r:embed="rId4">
            <a:alphaModFix/>
          </a:blip>
          <a:srcRect b="0" l="0" r="0" t="0"/>
          <a:stretch/>
        </p:blipFill>
        <p:spPr>
          <a:xfrm>
            <a:off x="5139065" y="5251445"/>
            <a:ext cx="1142954" cy="1210852"/>
          </a:xfrm>
          <a:prstGeom prst="rect">
            <a:avLst/>
          </a:prstGeom>
          <a:noFill/>
          <a:ln>
            <a:noFill/>
          </a:ln>
        </p:spPr>
      </p:pic>
      <p:pic>
        <p:nvPicPr>
          <p:cNvPr id="121" name="Shape 121"/>
          <p:cNvPicPr preferRelativeResize="0"/>
          <p:nvPr/>
        </p:nvPicPr>
        <p:blipFill rotWithShape="1">
          <a:blip r:embed="rId5">
            <a:alphaModFix/>
          </a:blip>
          <a:srcRect b="0" l="0" r="0" t="0"/>
          <a:stretch/>
        </p:blipFill>
        <p:spPr>
          <a:xfrm>
            <a:off x="2110153" y="5299769"/>
            <a:ext cx="2629798" cy="1162528"/>
          </a:xfrm>
          <a:prstGeom prst="rect">
            <a:avLst/>
          </a:prstGeom>
          <a:noFill/>
          <a:ln>
            <a:noFill/>
          </a:ln>
        </p:spPr>
      </p:pic>
      <p:sp>
        <p:nvSpPr>
          <p:cNvPr id="122" name="Shape 122"/>
          <p:cNvSpPr txBox="1"/>
          <p:nvPr>
            <p:ph idx="1" type="body"/>
          </p:nvPr>
        </p:nvSpPr>
        <p:spPr>
          <a:xfrm>
            <a:off x="568085" y="1520890"/>
            <a:ext cx="6317907" cy="423609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The Positive Pathways Program was created by the Florida Department of Children and Families (DCF) to improve postsecondary outcomes and career transitions for former foster youth who are attending Florida’s public post-secondary educational system and eligible for the state’s generous tuition and fee exemption.</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The Florida Legislature, in 2013, mandated that DCF collaborate with the Board of Governors (BOG), the Florida College System (FCS), and the Florida Department of Education (DOE) to help eligible youth transition to and through post-secondary educational settings (Chapter 409, Florida Statutes).</a:t>
            </a:r>
            <a:endParaRPr/>
          </a:p>
          <a:p>
            <a:pPr indent="0" lvl="0" marL="0" marR="0" rtl="0" algn="l">
              <a:lnSpc>
                <a:spcPct val="100000"/>
              </a:lnSpc>
              <a:spcBef>
                <a:spcPts val="120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DCF contracted with Educate Tomorrow Corporation (ET), a 501(c)(3) organization, to manage the program.</a:t>
            </a:r>
            <a:endParaRPr/>
          </a:p>
          <a:p>
            <a:pPr indent="0" lvl="0" marL="0" marR="0" rtl="0" algn="l">
              <a:lnSpc>
                <a:spcPct val="100000"/>
              </a:lnSpc>
              <a:spcBef>
                <a:spcPts val="120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Positive Pathways provides guidance, training, and technical assistance for all members. Members meet online every month, network, participate in workshops, and attend an annual conference to strengthen relationships with colleagues throughout Florida and learn about effective ways to serve students from foster care. </a:t>
            </a:r>
            <a:endParaRPr b="0" i="0" sz="1200" u="none" cap="none" strike="noStrike">
              <a:solidFill>
                <a:schemeClr val="dk1"/>
              </a:solidFill>
              <a:latin typeface="Calibri"/>
              <a:ea typeface="Calibri"/>
              <a:cs typeface="Calibri"/>
              <a:sym typeface="Calibri"/>
            </a:endParaRPr>
          </a:p>
        </p:txBody>
      </p:sp>
      <p:pic>
        <p:nvPicPr>
          <p:cNvPr id="123" name="Shape 123"/>
          <p:cNvPicPr preferRelativeResize="0"/>
          <p:nvPr/>
        </p:nvPicPr>
        <p:blipFill rotWithShape="1">
          <a:blip r:embed="rId6">
            <a:alphaModFix/>
          </a:blip>
          <a:srcRect b="0" l="0" r="0" t="0"/>
          <a:stretch/>
        </p:blipFill>
        <p:spPr>
          <a:xfrm>
            <a:off x="7271591" y="1345619"/>
            <a:ext cx="3865574" cy="3752711"/>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696907" y="236627"/>
            <a:ext cx="10515600" cy="67758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DCF Tuition and Fee Exemptions</a:t>
            </a:r>
            <a:endParaRPr/>
          </a:p>
        </p:txBody>
      </p:sp>
      <p:sp>
        <p:nvSpPr>
          <p:cNvPr id="129" name="Shape 129"/>
          <p:cNvSpPr txBox="1"/>
          <p:nvPr>
            <p:ph idx="1" type="body"/>
          </p:nvPr>
        </p:nvSpPr>
        <p:spPr>
          <a:xfrm>
            <a:off x="6324035" y="1788815"/>
            <a:ext cx="4970697" cy="264331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4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is or was at the time of reaching age 18 in the custody of a non-relative under </a:t>
            </a:r>
            <a:r>
              <a:rPr b="0" i="0" lang="en-US" sz="1400" u="sng" cap="none" strike="noStrike">
                <a:solidFill>
                  <a:schemeClr val="hlink"/>
                </a:solidFill>
                <a:latin typeface="Calibri"/>
                <a:ea typeface="Calibri"/>
                <a:cs typeface="Calibri"/>
                <a:sym typeface="Calibri"/>
                <a:hlinkClick r:id="rId3"/>
              </a:rPr>
              <a:t>s. 39.5085, F.S.</a:t>
            </a:r>
            <a:r>
              <a:rPr b="0" i="0" lang="en-US" sz="1400" u="none" cap="none" strike="noStrike">
                <a:solidFill>
                  <a:schemeClr val="dk1"/>
                </a:solidFill>
                <a:latin typeface="Calibri"/>
                <a:ea typeface="Calibri"/>
                <a:cs typeface="Calibri"/>
                <a:sym typeface="Calibri"/>
              </a:rPr>
              <a:t>; or,</a:t>
            </a:r>
            <a:endParaRPr/>
          </a:p>
          <a:p>
            <a:pPr indent="-228600" lvl="0" marL="228600" marR="0" rtl="0" algn="l">
              <a:lnSpc>
                <a:spcPct val="140000"/>
              </a:lnSpc>
              <a:spcBef>
                <a:spcPts val="10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was placed in a guardianship by the court after spending at least 6 months in the custody of the department after reaching 16 years of age.</a:t>
            </a:r>
            <a:endParaRPr/>
          </a:p>
        </p:txBody>
      </p:sp>
      <p:sp>
        <p:nvSpPr>
          <p:cNvPr id="130" name="Shape 130"/>
          <p:cNvSpPr/>
          <p:nvPr/>
        </p:nvSpPr>
        <p:spPr>
          <a:xfrm>
            <a:off x="149290"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Shape 131"/>
          <p:cNvSpPr/>
          <p:nvPr/>
        </p:nvSpPr>
        <p:spPr>
          <a:xfrm>
            <a:off x="11921412" y="118479"/>
            <a:ext cx="121298" cy="659956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Shape 132"/>
          <p:cNvSpPr txBox="1"/>
          <p:nvPr/>
        </p:nvSpPr>
        <p:spPr>
          <a:xfrm>
            <a:off x="557671" y="1812444"/>
            <a:ext cx="5234599" cy="2678764"/>
          </a:xfrm>
          <a:prstGeom prst="rect">
            <a:avLst/>
          </a:prstGeom>
          <a:noFill/>
          <a:ln>
            <a:noFill/>
          </a:ln>
        </p:spPr>
        <p:txBody>
          <a:bodyPr anchorCtr="0" anchor="t" bIns="45700" lIns="91425" spcFirstLastPara="1" rIns="91425" wrap="square" tIns="45700">
            <a:noAutofit/>
          </a:bodyPr>
          <a:lstStyle/>
          <a:p>
            <a:pPr indent="-228600" lvl="0" marL="228600" marR="0" rtl="0" algn="l">
              <a:lnSpc>
                <a:spcPct val="14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is or was in the custody of the Department of Children and Families when he or she reached age 18;</a:t>
            </a:r>
            <a:endParaRPr/>
          </a:p>
          <a:p>
            <a:pPr indent="-228600" lvl="0" marL="228600" marR="0" rtl="0" algn="l">
              <a:lnSpc>
                <a:spcPct val="140000"/>
              </a:lnSpc>
              <a:spcBef>
                <a:spcPts val="10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was adopted from the Department of Children and Families after May 5, 1997;</a:t>
            </a:r>
            <a:endParaRPr/>
          </a:p>
          <a:p>
            <a:pPr indent="-228600" lvl="0" marL="228600" marR="0" rtl="0" algn="l">
              <a:lnSpc>
                <a:spcPct val="140000"/>
              </a:lnSpc>
              <a:spcBef>
                <a:spcPts val="10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is or was at the time of reaching age 18 in the custody of a relative under </a:t>
            </a:r>
            <a:r>
              <a:rPr lang="en-US" sz="1400" u="sng">
                <a:solidFill>
                  <a:schemeClr val="hlink"/>
                </a:solidFill>
                <a:latin typeface="Calibri"/>
                <a:ea typeface="Calibri"/>
                <a:cs typeface="Calibri"/>
                <a:sym typeface="Calibri"/>
                <a:hlinkClick r:id="rId4"/>
              </a:rPr>
              <a:t>s. 39.5085, F.S.</a:t>
            </a:r>
            <a:r>
              <a:rPr lang="en-US" sz="1400">
                <a:solidFill>
                  <a:schemeClr val="dk1"/>
                </a:solidFill>
                <a:latin typeface="Calibri"/>
                <a:ea typeface="Calibri"/>
                <a:cs typeface="Calibri"/>
                <a:sym typeface="Calibri"/>
              </a:rPr>
              <a:t>;</a:t>
            </a:r>
            <a:endParaRPr/>
          </a:p>
        </p:txBody>
      </p:sp>
      <p:sp>
        <p:nvSpPr>
          <p:cNvPr id="133" name="Shape 133"/>
          <p:cNvSpPr txBox="1"/>
          <p:nvPr/>
        </p:nvSpPr>
        <p:spPr>
          <a:xfrm>
            <a:off x="528136" y="1064756"/>
            <a:ext cx="10871983" cy="681212"/>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rPr lang="en-US" sz="1400">
                <a:solidFill>
                  <a:schemeClr val="dk1"/>
                </a:solidFill>
                <a:latin typeface="Calibri"/>
                <a:ea typeface="Calibri"/>
                <a:cs typeface="Calibri"/>
                <a:sym typeface="Calibri"/>
              </a:rPr>
              <a:t>The State of Florida provides tuition and fee exemptions to eligible students. The waiver is authorized at State (public) Universities, Colleges (public) in the Florida College System, and School District Workforce Education Programs. Fee exemptions are offered to students if he or she:</a:t>
            </a:r>
            <a:endParaRPr/>
          </a:p>
        </p:txBody>
      </p:sp>
      <p:sp>
        <p:nvSpPr>
          <p:cNvPr id="134" name="Shape 134"/>
          <p:cNvSpPr txBox="1"/>
          <p:nvPr/>
        </p:nvSpPr>
        <p:spPr>
          <a:xfrm>
            <a:off x="696907" y="4502978"/>
            <a:ext cx="10515600" cy="1158779"/>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chemeClr val="dk1"/>
                </a:solidFill>
                <a:latin typeface="Calibri"/>
                <a:ea typeface="Calibri"/>
                <a:cs typeface="Calibri"/>
                <a:sym typeface="Calibri"/>
              </a:rPr>
              <a:t>Note: The exemption remains valid until the student reaches 28 years of age. See </a:t>
            </a:r>
            <a:r>
              <a:rPr lang="en-US" sz="1400" u="sng">
                <a:solidFill>
                  <a:schemeClr val="hlink"/>
                </a:solidFill>
                <a:latin typeface="Calibri"/>
                <a:ea typeface="Calibri"/>
                <a:cs typeface="Calibri"/>
                <a:sym typeface="Calibri"/>
                <a:hlinkClick r:id="rId5"/>
              </a:rPr>
              <a:t>§ 1009.25(1)(c), (d), Fla. Stat</a:t>
            </a:r>
            <a:r>
              <a:rPr lang="en-US" sz="1400">
                <a:solidFill>
                  <a:schemeClr val="dk1"/>
                </a:solidFill>
                <a:latin typeface="Calibri"/>
                <a:ea typeface="Calibri"/>
                <a:cs typeface="Calibri"/>
                <a:sym typeface="Calibri"/>
              </a:rPr>
              <a:t>.</a:t>
            </a:r>
            <a:endParaRPr/>
          </a:p>
          <a:p>
            <a:pPr indent="0" lvl="0" marL="0" marR="0" rtl="0" algn="l">
              <a:lnSpc>
                <a:spcPct val="140000"/>
              </a:lnSpc>
              <a:spcBef>
                <a:spcPts val="0"/>
              </a:spcBef>
              <a:spcAft>
                <a:spcPts val="0"/>
              </a:spcAft>
              <a:buNone/>
            </a:pPr>
            <a:r>
              <a:rPr lang="en-US" sz="1400">
                <a:solidFill>
                  <a:schemeClr val="dk1"/>
                </a:solidFill>
                <a:latin typeface="Calibri"/>
                <a:ea typeface="Calibri"/>
                <a:cs typeface="Calibri"/>
                <a:sym typeface="Calibri"/>
              </a:rPr>
              <a:t>For questions regarding eligibility or how to obtain a Tuition and Fee Exemption form, CF-FSP 5220, contact your local Community Based Care Lead Agency or call Florida’s Independent Living Resource Center.</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b="0" l="0" r="0" t="0"/>
          <a:stretch/>
        </p:blipFill>
        <p:spPr>
          <a:xfrm>
            <a:off x="1903444" y="87280"/>
            <a:ext cx="5831633" cy="5704608"/>
          </a:xfrm>
          <a:prstGeom prst="rect">
            <a:avLst/>
          </a:prstGeom>
          <a:noFill/>
          <a:ln>
            <a:noFill/>
          </a:ln>
        </p:spPr>
      </p:pic>
      <p:pic>
        <p:nvPicPr>
          <p:cNvPr id="140" name="Shape 140"/>
          <p:cNvPicPr preferRelativeResize="0"/>
          <p:nvPr/>
        </p:nvPicPr>
        <p:blipFill rotWithShape="1">
          <a:blip r:embed="rId4">
            <a:alphaModFix/>
          </a:blip>
          <a:srcRect b="0" l="0" r="0" t="0"/>
          <a:stretch/>
        </p:blipFill>
        <p:spPr>
          <a:xfrm>
            <a:off x="7990626" y="3928188"/>
            <a:ext cx="3363174" cy="1892461"/>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b="0" l="0" r="0" t="0"/>
          <a:stretch/>
        </p:blipFill>
        <p:spPr>
          <a:xfrm>
            <a:off x="4794034" y="222014"/>
            <a:ext cx="1300034" cy="907782"/>
          </a:xfrm>
          <a:prstGeom prst="rect">
            <a:avLst/>
          </a:prstGeom>
          <a:noFill/>
          <a:ln>
            <a:noFill/>
          </a:ln>
        </p:spPr>
      </p:pic>
      <p:sp>
        <p:nvSpPr>
          <p:cNvPr id="146" name="Shape 146"/>
          <p:cNvSpPr txBox="1"/>
          <p:nvPr/>
        </p:nvSpPr>
        <p:spPr>
          <a:xfrm>
            <a:off x="1344859" y="799080"/>
            <a:ext cx="8464188" cy="73976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50"/>
              </a:buClr>
              <a:buSzPts val="2800"/>
              <a:buFont typeface="Calibri"/>
              <a:buNone/>
            </a:pPr>
            <a:r>
              <a:rPr b="1" lang="en-US" sz="2800">
                <a:solidFill>
                  <a:srgbClr val="00B050"/>
                </a:solidFill>
                <a:latin typeface="Calibri"/>
                <a:ea typeface="Calibri"/>
                <a:cs typeface="Calibri"/>
                <a:sym typeface="Calibri"/>
              </a:rPr>
              <a:t>Students Receiving DCF Tuition Exemptions</a:t>
            </a:r>
            <a:endParaRPr b="1" sz="2800">
              <a:solidFill>
                <a:srgbClr val="00B050"/>
              </a:solidFill>
              <a:latin typeface="Calibri"/>
              <a:ea typeface="Calibri"/>
              <a:cs typeface="Calibri"/>
              <a:sym typeface="Calibri"/>
            </a:endParaRPr>
          </a:p>
        </p:txBody>
      </p:sp>
      <p:pic>
        <p:nvPicPr>
          <p:cNvPr id="147" name="Shape 147"/>
          <p:cNvPicPr preferRelativeResize="0"/>
          <p:nvPr/>
        </p:nvPicPr>
        <p:blipFill rotWithShape="1">
          <a:blip r:embed="rId4">
            <a:alphaModFix/>
          </a:blip>
          <a:srcRect b="0" l="0" r="0" t="0"/>
          <a:stretch/>
        </p:blipFill>
        <p:spPr>
          <a:xfrm>
            <a:off x="1957725" y="2260016"/>
            <a:ext cx="7238456" cy="3815478"/>
          </a:xfrm>
          <a:prstGeom prst="rect">
            <a:avLst/>
          </a:prstGeom>
          <a:noFill/>
          <a:ln>
            <a:noFill/>
          </a:ln>
        </p:spPr>
      </p:pic>
      <p:sp>
        <p:nvSpPr>
          <p:cNvPr id="148" name="Shape 148"/>
          <p:cNvSpPr txBox="1"/>
          <p:nvPr/>
        </p:nvSpPr>
        <p:spPr>
          <a:xfrm>
            <a:off x="1957725" y="6008915"/>
            <a:ext cx="7238456"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Source: Florida Department of Education, 2015-2016 Student Database. Notes: “*” indicates information has been masked to protect student privacy (values range between 1 and 9). “0” indicates no student at the FCS institution received DCF waivers. </a:t>
            </a:r>
            <a:endParaRPr sz="1100">
              <a:solidFill>
                <a:schemeClr val="dk1"/>
              </a:solidFill>
              <a:latin typeface="Calibri"/>
              <a:ea typeface="Calibri"/>
              <a:cs typeface="Calibri"/>
              <a:sym typeface="Calibri"/>
            </a:endParaRPr>
          </a:p>
        </p:txBody>
      </p:sp>
      <p:graphicFrame>
        <p:nvGraphicFramePr>
          <p:cNvPr id="149" name="Shape 149"/>
          <p:cNvGraphicFramePr/>
          <p:nvPr/>
        </p:nvGraphicFramePr>
        <p:xfrm>
          <a:off x="1957726" y="2207384"/>
          <a:ext cx="3000000" cy="3000000"/>
        </p:xfrm>
        <a:graphic>
          <a:graphicData uri="http://schemas.openxmlformats.org/drawingml/2006/table">
            <a:tbl>
              <a:tblPr bandRow="1" firstRow="1">
                <a:noFill/>
                <a:tableStyleId>{8CA99796-B15F-4424-82F7-3472CB3A67B9}</a:tableStyleId>
              </a:tblPr>
              <a:tblGrid>
                <a:gridCol w="2548100"/>
                <a:gridCol w="1137050"/>
                <a:gridCol w="2452975"/>
                <a:gridCol w="1100325"/>
              </a:tblGrid>
              <a:tr h="334325">
                <a:tc>
                  <a:txBody>
                    <a:bodyPr>
                      <a:noAutofit/>
                    </a:bodyPr>
                    <a:lstStyle/>
                    <a:p>
                      <a:pPr indent="0" lvl="0" marL="0" marR="0" rtl="0" algn="ctr">
                        <a:spcBef>
                          <a:spcPts val="0"/>
                        </a:spcBef>
                        <a:spcAft>
                          <a:spcPts val="0"/>
                        </a:spcAft>
                        <a:buNone/>
                      </a:pPr>
                      <a:r>
                        <a:rPr lang="en-US" sz="1400" u="none" cap="none" strike="noStrike"/>
                        <a:t>College </a:t>
                      </a:r>
                      <a:endParaRPr sz="1400" u="none" cap="none" strike="noStrike"/>
                    </a:p>
                  </a:txBody>
                  <a:tcPr marT="45725" marB="45725" marR="91450" marL="91450"/>
                </a:tc>
                <a:tc>
                  <a:txBody>
                    <a:bodyPr>
                      <a:noAutofit/>
                    </a:bodyPr>
                    <a:lstStyle/>
                    <a:p>
                      <a:pPr indent="0" lvl="0" marL="0" marR="0" rtl="0" algn="ctr">
                        <a:spcBef>
                          <a:spcPts val="0"/>
                        </a:spcBef>
                        <a:spcAft>
                          <a:spcPts val="0"/>
                        </a:spcAft>
                        <a:buNone/>
                      </a:pPr>
                      <a:r>
                        <a:rPr lang="en-US" sz="1400" u="none" cap="none" strike="noStrike"/>
                        <a:t>Headcount</a:t>
                      </a:r>
                      <a:endParaRPr sz="1400" u="none" cap="none" strike="noStrike"/>
                    </a:p>
                  </a:txBody>
                  <a:tcPr marT="45725" marB="45725" marR="91450" marL="91450"/>
                </a:tc>
                <a:tc>
                  <a:txBody>
                    <a:bodyPr>
                      <a:noAutofit/>
                    </a:bodyPr>
                    <a:lstStyle/>
                    <a:p>
                      <a:pPr indent="0" lvl="0" marL="0" marR="0" rtl="0" algn="ctr">
                        <a:spcBef>
                          <a:spcPts val="0"/>
                        </a:spcBef>
                        <a:spcAft>
                          <a:spcPts val="0"/>
                        </a:spcAft>
                        <a:buNone/>
                      </a:pPr>
                      <a:r>
                        <a:rPr lang="en-US" sz="1400" u="none" cap="none" strike="noStrike"/>
                        <a:t>College </a:t>
                      </a:r>
                      <a:endParaRPr sz="1400" u="none" cap="none" strike="noStrike"/>
                    </a:p>
                  </a:txBody>
                  <a:tcPr marT="45725" marB="45725" marR="91450" marL="91450"/>
                </a:tc>
                <a:tc>
                  <a:txBody>
                    <a:bodyPr>
                      <a:noAutofit/>
                    </a:bodyPr>
                    <a:lstStyle/>
                    <a:p>
                      <a:pPr indent="0" lvl="0" marL="0" marR="0" rtl="0" algn="ctr">
                        <a:spcBef>
                          <a:spcPts val="0"/>
                        </a:spcBef>
                        <a:spcAft>
                          <a:spcPts val="0"/>
                        </a:spcAft>
                        <a:buNone/>
                      </a:pPr>
                      <a:r>
                        <a:rPr lang="en-US" sz="1400" u="none" cap="none" strike="noStrike"/>
                        <a:t>Headcount</a:t>
                      </a:r>
                      <a:endParaRPr sz="1400" u="none" cap="none" strike="noStrike"/>
                    </a:p>
                  </a:txBody>
                  <a:tcPr marT="45725" marB="45725" marR="91450" marL="91450"/>
                </a:tc>
              </a:tr>
            </a:tbl>
          </a:graphicData>
        </a:graphic>
      </p:graphicFrame>
      <p:sp>
        <p:nvSpPr>
          <p:cNvPr id="150" name="Shape 150"/>
          <p:cNvSpPr txBox="1"/>
          <p:nvPr/>
        </p:nvSpPr>
        <p:spPr>
          <a:xfrm>
            <a:off x="1957725" y="1836443"/>
            <a:ext cx="723845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Academic Year 2015-2016</a:t>
            </a:r>
            <a:endParaRPr sz="1800">
              <a:solidFill>
                <a:schemeClr val="dk1"/>
              </a:solidFill>
              <a:latin typeface="Calibri"/>
              <a:ea typeface="Calibri"/>
              <a:cs typeface="Calibri"/>
              <a:sym typeface="Calibri"/>
            </a:endParaRPr>
          </a:p>
        </p:txBody>
      </p:sp>
      <p:sp>
        <p:nvSpPr>
          <p:cNvPr id="151" name="Shape 151"/>
          <p:cNvSpPr txBox="1"/>
          <p:nvPr/>
        </p:nvSpPr>
        <p:spPr>
          <a:xfrm>
            <a:off x="1957725" y="1412189"/>
            <a:ext cx="723845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Florida College System (FCS)</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1726993" y="367894"/>
            <a:ext cx="7997190" cy="6954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2800"/>
              <a:buFont typeface="Calibri"/>
              <a:buNone/>
            </a:pPr>
            <a:r>
              <a:rPr b="1" i="0" lang="en-US" sz="2800" u="none" cap="none" strike="noStrike">
                <a:solidFill>
                  <a:srgbClr val="00B050"/>
                </a:solidFill>
                <a:latin typeface="Calibri"/>
                <a:ea typeface="Calibri"/>
                <a:cs typeface="Calibri"/>
                <a:sym typeface="Calibri"/>
              </a:rPr>
              <a:t>Students Receiving DCF Tuition Exemptions</a:t>
            </a:r>
            <a:endParaRPr b="1" i="0" sz="2800" u="none" cap="none" strike="noStrike">
              <a:solidFill>
                <a:srgbClr val="00B050"/>
              </a:solidFill>
              <a:latin typeface="Calibri"/>
              <a:ea typeface="Calibri"/>
              <a:cs typeface="Calibri"/>
              <a:sym typeface="Calibri"/>
            </a:endParaRPr>
          </a:p>
        </p:txBody>
      </p:sp>
      <p:graphicFrame>
        <p:nvGraphicFramePr>
          <p:cNvPr id="157" name="Shape 157"/>
          <p:cNvGraphicFramePr/>
          <p:nvPr/>
        </p:nvGraphicFramePr>
        <p:xfrm>
          <a:off x="1830362" y="1876086"/>
          <a:ext cx="3000000" cy="3000000"/>
        </p:xfrm>
        <a:graphic>
          <a:graphicData uri="http://schemas.openxmlformats.org/drawingml/2006/table">
            <a:tbl>
              <a:tblPr>
                <a:noFill/>
                <a:tableStyleId>{8CA99796-B15F-4424-82F7-3472CB3A67B9}</a:tableStyleId>
              </a:tblPr>
              <a:tblGrid>
                <a:gridCol w="4823450"/>
                <a:gridCol w="3173725"/>
              </a:tblGrid>
              <a:tr h="200025">
                <a:tc>
                  <a:txBody>
                    <a:bodyPr>
                      <a:noAutofit/>
                    </a:bodyPr>
                    <a:lstStyle/>
                    <a:p>
                      <a:pPr indent="0" lvl="0" marL="0" marR="0" rtl="0" algn="ctr">
                        <a:spcBef>
                          <a:spcPts val="0"/>
                        </a:spcBef>
                        <a:spcAft>
                          <a:spcPts val="0"/>
                        </a:spcAft>
                        <a:buNone/>
                      </a:pPr>
                      <a:r>
                        <a:rPr b="1" lang="en-US" sz="1800" u="none" cap="none" strike="noStrike">
                          <a:solidFill>
                            <a:schemeClr val="lt1"/>
                          </a:solidFill>
                        </a:rPr>
                        <a:t>University</a:t>
                      </a:r>
                      <a:endParaRPr b="1" i="0" sz="1800" u="none" cap="none" strike="noStrike">
                        <a:solidFill>
                          <a:schemeClr val="lt1"/>
                        </a:solidFill>
                        <a:latin typeface="Calibri"/>
                        <a:ea typeface="Calibri"/>
                        <a:cs typeface="Calibri"/>
                        <a:sym typeface="Calibri"/>
                      </a:endParaRPr>
                    </a:p>
                  </a:txBody>
                  <a:tcPr marT="9525" marB="0" marR="9525" marL="9525" anchor="b">
                    <a:solidFill>
                      <a:srgbClr val="008AF2"/>
                    </a:solidFill>
                  </a:tcPr>
                </a:tc>
                <a:tc>
                  <a:txBody>
                    <a:bodyPr>
                      <a:noAutofit/>
                    </a:bodyPr>
                    <a:lstStyle/>
                    <a:p>
                      <a:pPr indent="0" lvl="0" marL="0" marR="0" rtl="0" algn="ctr">
                        <a:spcBef>
                          <a:spcPts val="0"/>
                        </a:spcBef>
                        <a:spcAft>
                          <a:spcPts val="0"/>
                        </a:spcAft>
                        <a:buNone/>
                      </a:pPr>
                      <a:r>
                        <a:rPr b="1" i="0" lang="en-US" sz="1800" u="none" cap="none" strike="noStrike">
                          <a:solidFill>
                            <a:schemeClr val="lt1"/>
                          </a:solidFill>
                          <a:latin typeface="Calibri"/>
                          <a:ea typeface="Calibri"/>
                          <a:cs typeface="Calibri"/>
                          <a:sym typeface="Calibri"/>
                        </a:rPr>
                        <a:t>Headcount</a:t>
                      </a:r>
                      <a:endParaRPr b="1" i="0" sz="1800" u="none" cap="none" strike="noStrike">
                        <a:solidFill>
                          <a:schemeClr val="lt1"/>
                        </a:solidFill>
                        <a:latin typeface="Calibri"/>
                        <a:ea typeface="Calibri"/>
                        <a:cs typeface="Calibri"/>
                        <a:sym typeface="Calibri"/>
                      </a:endParaRPr>
                    </a:p>
                  </a:txBody>
                  <a:tcPr marT="9525" marB="0" marR="9525" marL="9525" anchor="b">
                    <a:solidFill>
                      <a:srgbClr val="008AF2"/>
                    </a:solidFill>
                  </a:tcP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Florida A&amp;M University</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107</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Florida Atlantic University</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91</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Florida Gulf Coast University</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41</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Florida International University</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105</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Florida State University</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68</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New College of Florida</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&lt; 10</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i="0" lang="en-US" sz="1400" u="none" cap="none" strike="noStrike">
                          <a:solidFill>
                            <a:srgbClr val="000000"/>
                          </a:solidFill>
                          <a:latin typeface="Calibri"/>
                          <a:ea typeface="Calibri"/>
                          <a:cs typeface="Calibri"/>
                          <a:sym typeface="Calibri"/>
                        </a:rPr>
                        <a:t>University of Florida</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33</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University of Central Florida</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141</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University of Florida</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53</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University of North Florida </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33</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University of South Florida</a:t>
                      </a:r>
                      <a:endParaRPr b="1" i="0" sz="14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82</a:t>
                      </a:r>
                      <a:endParaRPr b="1" i="0" sz="1400" u="none" cap="none" strike="noStrike">
                        <a:solidFill>
                          <a:srgbClr val="000000"/>
                        </a:solidFill>
                        <a:latin typeface="Calibri"/>
                        <a:ea typeface="Calibri"/>
                        <a:cs typeface="Calibri"/>
                        <a:sym typeface="Calibri"/>
                      </a:endParaRPr>
                    </a:p>
                  </a:txBody>
                  <a:tcPr marT="9525" marB="0" marR="9525" marL="9525" anchor="b"/>
                </a:tc>
              </a:tr>
              <a:tr h="200025">
                <a:tc>
                  <a:txBody>
                    <a:bodyPr>
                      <a:noAutofit/>
                    </a:bodyPr>
                    <a:lstStyle/>
                    <a:p>
                      <a:pPr indent="0" lvl="0" marL="0" marR="0" rtl="0" algn="l">
                        <a:lnSpc>
                          <a:spcPct val="150000"/>
                        </a:lnSpc>
                        <a:spcBef>
                          <a:spcPts val="0"/>
                        </a:spcBef>
                        <a:spcAft>
                          <a:spcPts val="0"/>
                        </a:spcAft>
                        <a:buNone/>
                      </a:pPr>
                      <a:r>
                        <a:rPr b="1" lang="en-US" sz="1400" u="none" cap="none" strike="noStrike">
                          <a:latin typeface="Calibri"/>
                          <a:ea typeface="Calibri"/>
                          <a:cs typeface="Calibri"/>
                          <a:sym typeface="Calibri"/>
                        </a:rPr>
                        <a:t>University of West Florida</a:t>
                      </a:r>
                      <a:endParaRPr b="1" i="0" sz="1400" u="none" cap="none" strike="noStrike">
                        <a:solidFill>
                          <a:srgbClr val="000000"/>
                        </a:solidFill>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64</a:t>
                      </a:r>
                      <a:endParaRPr b="1" i="0" sz="1400" u="none" cap="none" strike="noStrike">
                        <a:solidFill>
                          <a:srgbClr val="000000"/>
                        </a:solidFill>
                        <a:latin typeface="Calibri"/>
                        <a:ea typeface="Calibri"/>
                        <a:cs typeface="Calibri"/>
                        <a:sym typeface="Calibri"/>
                      </a:endParaRPr>
                    </a:p>
                  </a:txBody>
                  <a:tcPr marT="9525" marB="0" marR="9525" marL="9525" anchor="ctr"/>
                </a:tc>
              </a:tr>
              <a:tr h="200025">
                <a:tc>
                  <a:txBody>
                    <a:bodyPr>
                      <a:noAutofit/>
                    </a:bodyPr>
                    <a:lstStyle/>
                    <a:p>
                      <a:pPr indent="0" lvl="0" marL="0" marR="0" rtl="0" algn="r">
                        <a:spcBef>
                          <a:spcPts val="0"/>
                        </a:spcBef>
                        <a:spcAft>
                          <a:spcPts val="0"/>
                        </a:spcAft>
                        <a:buNone/>
                      </a:pPr>
                      <a:r>
                        <a:rPr b="1" lang="en-US" sz="1800" u="none" cap="none" strike="noStrike">
                          <a:latin typeface="Calibri"/>
                          <a:ea typeface="Calibri"/>
                          <a:cs typeface="Calibri"/>
                          <a:sym typeface="Calibri"/>
                        </a:rPr>
                        <a:t>Total</a:t>
                      </a:r>
                      <a:endParaRPr b="1" sz="1800" u="none" cap="none" strike="noStrike">
                        <a:latin typeface="Calibri"/>
                        <a:ea typeface="Calibri"/>
                        <a:cs typeface="Calibri"/>
                        <a:sym typeface="Calibri"/>
                      </a:endParaRPr>
                    </a:p>
                  </a:txBody>
                  <a:tcPr marT="9525" marB="0" marR="9525" marL="9525" anchor="ctr"/>
                </a:tc>
                <a:tc>
                  <a:txBody>
                    <a:bodyPr>
                      <a:noAutofit/>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785</a:t>
                      </a:r>
                      <a:endParaRPr b="1" i="0" sz="16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
        <p:nvSpPr>
          <p:cNvPr id="158" name="Shape 158"/>
          <p:cNvSpPr txBox="1"/>
          <p:nvPr/>
        </p:nvSpPr>
        <p:spPr>
          <a:xfrm>
            <a:off x="4413056" y="1388363"/>
            <a:ext cx="27432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Academic Year 2015-2016</a:t>
            </a:r>
            <a:endParaRPr sz="1800">
              <a:solidFill>
                <a:schemeClr val="dk1"/>
              </a:solidFill>
              <a:latin typeface="Calibri"/>
              <a:ea typeface="Calibri"/>
              <a:cs typeface="Calibri"/>
              <a:sym typeface="Calibri"/>
            </a:endParaRPr>
          </a:p>
        </p:txBody>
      </p:sp>
      <p:sp>
        <p:nvSpPr>
          <p:cNvPr id="159" name="Shape 159"/>
          <p:cNvSpPr txBox="1"/>
          <p:nvPr/>
        </p:nvSpPr>
        <p:spPr>
          <a:xfrm>
            <a:off x="1726993" y="6271767"/>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2015-16 SUS Fee Waiver Data Mart</a:t>
            </a:r>
            <a:endParaRPr sz="1200">
              <a:solidFill>
                <a:schemeClr val="dk1"/>
              </a:solidFill>
              <a:latin typeface="Calibri"/>
              <a:ea typeface="Calibri"/>
              <a:cs typeface="Calibri"/>
              <a:sym typeface="Calibri"/>
            </a:endParaRPr>
          </a:p>
        </p:txBody>
      </p:sp>
      <p:pic>
        <p:nvPicPr>
          <p:cNvPr id="160" name="Shape 160"/>
          <p:cNvPicPr preferRelativeResize="0"/>
          <p:nvPr/>
        </p:nvPicPr>
        <p:blipFill rotWithShape="1">
          <a:blip r:embed="rId3">
            <a:alphaModFix/>
          </a:blip>
          <a:srcRect b="0" l="0" r="0" t="0"/>
          <a:stretch/>
        </p:blipFill>
        <p:spPr>
          <a:xfrm>
            <a:off x="4012993" y="9330"/>
            <a:ext cx="2637332" cy="496565"/>
          </a:xfrm>
          <a:prstGeom prst="rect">
            <a:avLst/>
          </a:prstGeom>
          <a:noFill/>
          <a:ln>
            <a:noFill/>
          </a:ln>
        </p:spPr>
      </p:pic>
      <p:sp>
        <p:nvSpPr>
          <p:cNvPr id="161" name="Shape 161"/>
          <p:cNvSpPr txBox="1"/>
          <p:nvPr/>
        </p:nvSpPr>
        <p:spPr>
          <a:xfrm>
            <a:off x="1726993" y="822103"/>
            <a:ext cx="7997189"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State University System (SUS)</a:t>
            </a:r>
            <a:endParaRPr sz="2800">
              <a:solidFill>
                <a:schemeClr val="dk1"/>
              </a:solidFill>
              <a:latin typeface="Calibri"/>
              <a:ea typeface="Calibri"/>
              <a:cs typeface="Calibri"/>
              <a:sym typeface="Calibri"/>
            </a:endParaRPr>
          </a:p>
        </p:txBody>
      </p:sp>
      <p:sp>
        <p:nvSpPr>
          <p:cNvPr id="162" name="Shape 162">
            <a:hlinkClick r:id="rId4"/>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3" name="Shape 163"/>
          <p:cNvPicPr preferRelativeResize="0"/>
          <p:nvPr/>
        </p:nvPicPr>
        <p:blipFill rotWithShape="1">
          <a:blip r:embed="rId5">
            <a:alphaModFix/>
          </a:blip>
          <a:srcRect b="0" l="0" r="0" t="0"/>
          <a:stretch/>
        </p:blipFill>
        <p:spPr>
          <a:xfrm>
            <a:off x="1726993" y="4242942"/>
            <a:ext cx="6991350" cy="2028825"/>
          </a:xfrm>
          <a:prstGeom prst="rect">
            <a:avLst/>
          </a:prstGeom>
          <a:noFill/>
          <a:ln>
            <a:noFill/>
          </a:ln>
        </p:spPr>
      </p:pic>
      <p:sp>
        <p:nvSpPr>
          <p:cNvPr id="164" name="Shape 164"/>
          <p:cNvSpPr/>
          <p:nvPr/>
        </p:nvSpPr>
        <p:spPr>
          <a:xfrm>
            <a:off x="1726993" y="6291876"/>
            <a:ext cx="7025121" cy="25689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636514" y="236292"/>
            <a:ext cx="10515600" cy="9303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3200"/>
              <a:buFont typeface="Calibri"/>
              <a:buNone/>
            </a:pPr>
            <a:r>
              <a:rPr b="1" i="0" lang="en-US" sz="3200" u="none" cap="none" strike="noStrike">
                <a:solidFill>
                  <a:srgbClr val="00B050"/>
                </a:solidFill>
                <a:latin typeface="Calibri"/>
                <a:ea typeface="Calibri"/>
                <a:cs typeface="Calibri"/>
                <a:sym typeface="Calibri"/>
              </a:rPr>
              <a:t>Campus-Based Programs</a:t>
            </a:r>
            <a:endParaRPr b="1" i="0" sz="3200" u="none" cap="none" strike="noStrike">
              <a:solidFill>
                <a:schemeClr val="accent6"/>
              </a:solidFill>
              <a:latin typeface="Calibri"/>
              <a:ea typeface="Calibri"/>
              <a:cs typeface="Calibri"/>
              <a:sym typeface="Calibri"/>
            </a:endParaRPr>
          </a:p>
        </p:txBody>
      </p:sp>
      <p:sp>
        <p:nvSpPr>
          <p:cNvPr id="170" name="Shape 170"/>
          <p:cNvSpPr txBox="1"/>
          <p:nvPr>
            <p:ph idx="1" type="body"/>
          </p:nvPr>
        </p:nvSpPr>
        <p:spPr>
          <a:xfrm>
            <a:off x="644178" y="827561"/>
            <a:ext cx="10874078" cy="1431979"/>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One of PPP’s main objectives is to identify public colleges and universities where there is an urgent need for a dedicated program to serve students using  the DCF Tuition and Fee Exemption. Fortunately, a number of college and universities with high numbers of students in this category , such as those shown on this page, have established programs to work specifically with this population. The leaders of these programs are experienced liaisons and active members of PPP and Florida Reach.</a:t>
            </a:r>
            <a:endParaRPr b="0" i="0" sz="1400" u="none" cap="none" strike="noStrike">
              <a:solidFill>
                <a:schemeClr val="dk1"/>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b="0" l="0" r="0" t="0"/>
          <a:stretch/>
        </p:blipFill>
        <p:spPr>
          <a:xfrm>
            <a:off x="495846" y="3709731"/>
            <a:ext cx="1730207" cy="1235368"/>
          </a:xfrm>
          <a:prstGeom prst="rect">
            <a:avLst/>
          </a:prstGeom>
          <a:noFill/>
          <a:ln>
            <a:noFill/>
          </a:ln>
        </p:spPr>
      </p:pic>
      <p:grpSp>
        <p:nvGrpSpPr>
          <p:cNvPr id="172" name="Shape 172"/>
          <p:cNvGrpSpPr/>
          <p:nvPr/>
        </p:nvGrpSpPr>
        <p:grpSpPr>
          <a:xfrm>
            <a:off x="2847188" y="2106244"/>
            <a:ext cx="2411730" cy="1658955"/>
            <a:chOff x="3009625" y="2564060"/>
            <a:chExt cx="2411730" cy="1658955"/>
          </a:xfrm>
        </p:grpSpPr>
        <p:pic>
          <p:nvPicPr>
            <p:cNvPr descr="MDC_Blue-copy.png" id="173" name="Shape 173"/>
            <p:cNvPicPr preferRelativeResize="0"/>
            <p:nvPr/>
          </p:nvPicPr>
          <p:blipFill rotWithShape="1">
            <a:blip r:embed="rId4">
              <a:alphaModFix/>
            </a:blip>
            <a:srcRect b="0" l="0" r="0" t="0"/>
            <a:stretch/>
          </p:blipFill>
          <p:spPr>
            <a:xfrm>
              <a:off x="3335017" y="2564060"/>
              <a:ext cx="1989074" cy="1196759"/>
            </a:xfrm>
            <a:prstGeom prst="rect">
              <a:avLst/>
            </a:prstGeom>
            <a:noFill/>
            <a:ln>
              <a:noFill/>
            </a:ln>
          </p:spPr>
        </p:pic>
        <p:sp>
          <p:nvSpPr>
            <p:cNvPr id="174" name="Shape 174"/>
            <p:cNvSpPr txBox="1"/>
            <p:nvPr/>
          </p:nvSpPr>
          <p:spPr>
            <a:xfrm>
              <a:off x="3009625" y="3761350"/>
              <a:ext cx="241173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5"/>
                </a:rPr>
                <a:t>Educate Tomorrow@</a:t>
              </a:r>
              <a:endParaRPr/>
            </a:p>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6"/>
                </a:rPr>
                <a:t>Miami-Dade College Single Stop</a:t>
              </a:r>
              <a:endParaRPr sz="1200">
                <a:solidFill>
                  <a:schemeClr val="dk1"/>
                </a:solidFill>
                <a:latin typeface="Calibri"/>
                <a:ea typeface="Calibri"/>
                <a:cs typeface="Calibri"/>
                <a:sym typeface="Calibri"/>
              </a:endParaRPr>
            </a:p>
          </p:txBody>
        </p:sp>
      </p:grpSp>
      <p:sp>
        <p:nvSpPr>
          <p:cNvPr id="175" name="Shape 175"/>
          <p:cNvSpPr txBox="1"/>
          <p:nvPr/>
        </p:nvSpPr>
        <p:spPr>
          <a:xfrm>
            <a:off x="214152" y="5296730"/>
            <a:ext cx="241173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7"/>
              </a:rPr>
              <a:t>Educate Tomorrow @ Florida Atlantic University</a:t>
            </a:r>
            <a:endParaRPr sz="1200">
              <a:solidFill>
                <a:schemeClr val="dk1"/>
              </a:solidFill>
              <a:latin typeface="Calibri"/>
              <a:ea typeface="Calibri"/>
              <a:cs typeface="Calibri"/>
              <a:sym typeface="Calibri"/>
            </a:endParaRPr>
          </a:p>
        </p:txBody>
      </p:sp>
      <p:grpSp>
        <p:nvGrpSpPr>
          <p:cNvPr id="176" name="Shape 176"/>
          <p:cNvGrpSpPr/>
          <p:nvPr/>
        </p:nvGrpSpPr>
        <p:grpSpPr>
          <a:xfrm>
            <a:off x="2408804" y="3710146"/>
            <a:ext cx="2048358" cy="2363504"/>
            <a:chOff x="2423571" y="4404253"/>
            <a:chExt cx="2048358" cy="2363504"/>
          </a:xfrm>
        </p:grpSpPr>
        <p:pic>
          <p:nvPicPr>
            <p:cNvPr descr="FIU Logo.png" id="177" name="Shape 177"/>
            <p:cNvPicPr preferRelativeResize="0"/>
            <p:nvPr/>
          </p:nvPicPr>
          <p:blipFill rotWithShape="1">
            <a:blip r:embed="rId8">
              <a:alphaModFix/>
            </a:blip>
            <a:srcRect b="0" l="0" r="0" t="0"/>
            <a:stretch/>
          </p:blipFill>
          <p:spPr>
            <a:xfrm>
              <a:off x="2423571" y="4404253"/>
              <a:ext cx="2048358" cy="1865313"/>
            </a:xfrm>
            <a:prstGeom prst="rect">
              <a:avLst/>
            </a:prstGeom>
            <a:noFill/>
            <a:ln>
              <a:noFill/>
            </a:ln>
          </p:spPr>
        </p:pic>
        <p:sp>
          <p:nvSpPr>
            <p:cNvPr id="178" name="Shape 178"/>
            <p:cNvSpPr txBox="1"/>
            <p:nvPr/>
          </p:nvSpPr>
          <p:spPr>
            <a:xfrm>
              <a:off x="2423571" y="6167593"/>
              <a:ext cx="1905983" cy="600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00" u="sng">
                  <a:solidFill>
                    <a:schemeClr val="hlink"/>
                  </a:solidFill>
                  <a:latin typeface="Calibri"/>
                  <a:ea typeface="Calibri"/>
                  <a:cs typeface="Calibri"/>
                  <a:sym typeface="Calibri"/>
                  <a:hlinkClick r:id="rId9"/>
                </a:rPr>
                <a:t>Florida International University Fostering </a:t>
              </a:r>
              <a:endParaRPr/>
            </a:p>
            <a:p>
              <a:pPr indent="0" lvl="0" marL="0" marR="0" rtl="0" algn="ctr">
                <a:spcBef>
                  <a:spcPts val="0"/>
                </a:spcBef>
                <a:spcAft>
                  <a:spcPts val="0"/>
                </a:spcAft>
                <a:buNone/>
              </a:pPr>
              <a:r>
                <a:rPr lang="en-US" sz="1100" u="sng">
                  <a:solidFill>
                    <a:schemeClr val="hlink"/>
                  </a:solidFill>
                  <a:latin typeface="Calibri"/>
                  <a:ea typeface="Calibri"/>
                  <a:cs typeface="Calibri"/>
                  <a:sym typeface="Calibri"/>
                  <a:hlinkClick r:id="rId10"/>
                </a:rPr>
                <a:t>Panther Pride</a:t>
              </a:r>
              <a:endParaRPr sz="1100">
                <a:solidFill>
                  <a:schemeClr val="dk1"/>
                </a:solidFill>
                <a:latin typeface="Calibri"/>
                <a:ea typeface="Calibri"/>
                <a:cs typeface="Calibri"/>
                <a:sym typeface="Calibri"/>
              </a:endParaRPr>
            </a:p>
          </p:txBody>
        </p:sp>
      </p:grpSp>
      <p:grpSp>
        <p:nvGrpSpPr>
          <p:cNvPr id="179" name="Shape 179"/>
          <p:cNvGrpSpPr/>
          <p:nvPr/>
        </p:nvGrpSpPr>
        <p:grpSpPr>
          <a:xfrm>
            <a:off x="7091003" y="3793551"/>
            <a:ext cx="1621362" cy="2066989"/>
            <a:chOff x="5968711" y="4576267"/>
            <a:chExt cx="1621362" cy="2066989"/>
          </a:xfrm>
        </p:grpSpPr>
        <p:pic>
          <p:nvPicPr>
            <p:cNvPr id="180" name="Shape 180"/>
            <p:cNvPicPr preferRelativeResize="0"/>
            <p:nvPr/>
          </p:nvPicPr>
          <p:blipFill rotWithShape="1">
            <a:blip r:embed="rId11">
              <a:alphaModFix/>
            </a:blip>
            <a:srcRect b="0" l="0" r="0" t="0"/>
            <a:stretch/>
          </p:blipFill>
          <p:spPr>
            <a:xfrm>
              <a:off x="6194180" y="4576267"/>
              <a:ext cx="1245393" cy="1469284"/>
            </a:xfrm>
            <a:prstGeom prst="rect">
              <a:avLst/>
            </a:prstGeom>
            <a:noFill/>
            <a:ln>
              <a:noFill/>
            </a:ln>
          </p:spPr>
        </p:pic>
        <p:sp>
          <p:nvSpPr>
            <p:cNvPr id="181" name="Shape 181"/>
            <p:cNvSpPr txBox="1"/>
            <p:nvPr/>
          </p:nvSpPr>
          <p:spPr>
            <a:xfrm>
              <a:off x="5968711" y="5996925"/>
              <a:ext cx="1621362"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12"/>
                </a:rPr>
                <a:t>University of Central Florida Knight </a:t>
              </a:r>
              <a:endParaRPr/>
            </a:p>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13"/>
                </a:rPr>
                <a:t>Alliance Network</a:t>
              </a:r>
              <a:endParaRPr sz="1200">
                <a:solidFill>
                  <a:schemeClr val="dk1"/>
                </a:solidFill>
                <a:latin typeface="Calibri"/>
                <a:ea typeface="Calibri"/>
                <a:cs typeface="Calibri"/>
                <a:sym typeface="Calibri"/>
              </a:endParaRPr>
            </a:p>
          </p:txBody>
        </p:sp>
      </p:grpSp>
      <p:grpSp>
        <p:nvGrpSpPr>
          <p:cNvPr id="182" name="Shape 182"/>
          <p:cNvGrpSpPr/>
          <p:nvPr/>
        </p:nvGrpSpPr>
        <p:grpSpPr>
          <a:xfrm>
            <a:off x="6083555" y="2076709"/>
            <a:ext cx="2411730" cy="1792599"/>
            <a:chOff x="5611011" y="2564060"/>
            <a:chExt cx="2411730" cy="1792599"/>
          </a:xfrm>
        </p:grpSpPr>
        <p:pic>
          <p:nvPicPr>
            <p:cNvPr id="183" name="Shape 183"/>
            <p:cNvPicPr preferRelativeResize="0"/>
            <p:nvPr/>
          </p:nvPicPr>
          <p:blipFill rotWithShape="1">
            <a:blip r:embed="rId14">
              <a:alphaModFix/>
            </a:blip>
            <a:srcRect b="0" l="0" r="0" t="0"/>
            <a:stretch/>
          </p:blipFill>
          <p:spPr>
            <a:xfrm>
              <a:off x="6123572" y="2564060"/>
              <a:ext cx="1297086" cy="1297086"/>
            </a:xfrm>
            <a:prstGeom prst="rect">
              <a:avLst/>
            </a:prstGeom>
            <a:noFill/>
            <a:ln>
              <a:noFill/>
            </a:ln>
          </p:spPr>
        </p:pic>
        <p:sp>
          <p:nvSpPr>
            <p:cNvPr id="184" name="Shape 184"/>
            <p:cNvSpPr txBox="1"/>
            <p:nvPr/>
          </p:nvSpPr>
          <p:spPr>
            <a:xfrm>
              <a:off x="5611011" y="3894994"/>
              <a:ext cx="241173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15"/>
                </a:rPr>
                <a:t>TCC Fostering Academic </a:t>
              </a:r>
              <a:endParaRPr sz="1200" u="sng">
                <a:solidFill>
                  <a:schemeClr val="hlink"/>
                </a:solidFill>
                <a:latin typeface="Calibri"/>
                <a:ea typeface="Calibri"/>
                <a:cs typeface="Calibri"/>
                <a:sym typeface="Calibri"/>
                <a:hlinkClick r:id="rId16"/>
              </a:endParaRPr>
            </a:p>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17"/>
                </a:rPr>
                <a:t>Achievement Fellows</a:t>
              </a:r>
              <a:endParaRPr sz="1200">
                <a:solidFill>
                  <a:schemeClr val="dk1"/>
                </a:solidFill>
                <a:latin typeface="Calibri"/>
                <a:ea typeface="Calibri"/>
                <a:cs typeface="Calibri"/>
                <a:sym typeface="Calibri"/>
              </a:endParaRPr>
            </a:p>
          </p:txBody>
        </p:sp>
      </p:grpSp>
      <p:grpSp>
        <p:nvGrpSpPr>
          <p:cNvPr id="185" name="Shape 185"/>
          <p:cNvGrpSpPr/>
          <p:nvPr/>
        </p:nvGrpSpPr>
        <p:grpSpPr>
          <a:xfrm>
            <a:off x="4546501" y="3832554"/>
            <a:ext cx="2000190" cy="1891945"/>
            <a:chOff x="4044423" y="4615271"/>
            <a:chExt cx="2000190" cy="1891945"/>
          </a:xfrm>
        </p:grpSpPr>
        <p:pic>
          <p:nvPicPr>
            <p:cNvPr id="186" name="Shape 186"/>
            <p:cNvPicPr preferRelativeResize="0"/>
            <p:nvPr/>
          </p:nvPicPr>
          <p:blipFill rotWithShape="1">
            <a:blip r:embed="rId18">
              <a:alphaModFix/>
            </a:blip>
            <a:srcRect b="0" l="0" r="0" t="0"/>
            <a:stretch/>
          </p:blipFill>
          <p:spPr>
            <a:xfrm>
              <a:off x="4348133" y="4615271"/>
              <a:ext cx="1392770" cy="1392770"/>
            </a:xfrm>
            <a:prstGeom prst="rect">
              <a:avLst/>
            </a:prstGeom>
            <a:noFill/>
            <a:ln>
              <a:noFill/>
            </a:ln>
          </p:spPr>
        </p:pic>
        <p:sp>
          <p:nvSpPr>
            <p:cNvPr id="187" name="Shape 187"/>
            <p:cNvSpPr/>
            <p:nvPr/>
          </p:nvSpPr>
          <p:spPr>
            <a:xfrm>
              <a:off x="4044423" y="6045551"/>
              <a:ext cx="200019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19"/>
                </a:rPr>
                <a:t>Unconquered </a:t>
              </a:r>
              <a:endParaRPr sz="1200" u="sng">
                <a:solidFill>
                  <a:schemeClr val="hlink"/>
                </a:solidFill>
                <a:latin typeface="Calibri"/>
                <a:ea typeface="Calibri"/>
                <a:cs typeface="Calibri"/>
                <a:sym typeface="Calibri"/>
                <a:hlinkClick r:id="rId20"/>
              </a:endParaRPr>
            </a:p>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21"/>
                </a:rPr>
                <a:t>Scholars Program </a:t>
              </a:r>
              <a:endParaRPr sz="1200">
                <a:solidFill>
                  <a:schemeClr val="dk1"/>
                </a:solidFill>
                <a:latin typeface="Calibri"/>
                <a:ea typeface="Calibri"/>
                <a:cs typeface="Calibri"/>
                <a:sym typeface="Calibri"/>
              </a:endParaRPr>
            </a:p>
          </p:txBody>
        </p:sp>
      </p:grpSp>
      <p:grpSp>
        <p:nvGrpSpPr>
          <p:cNvPr id="188" name="Shape 188"/>
          <p:cNvGrpSpPr/>
          <p:nvPr/>
        </p:nvGrpSpPr>
        <p:grpSpPr>
          <a:xfrm>
            <a:off x="9433467" y="3836459"/>
            <a:ext cx="1621362" cy="1963231"/>
            <a:chOff x="7690962" y="4678249"/>
            <a:chExt cx="1621362" cy="1963231"/>
          </a:xfrm>
        </p:grpSpPr>
        <p:pic>
          <p:nvPicPr>
            <p:cNvPr id="189" name="Shape 189"/>
            <p:cNvPicPr preferRelativeResize="0"/>
            <p:nvPr/>
          </p:nvPicPr>
          <p:blipFill rotWithShape="1">
            <a:blip r:embed="rId22">
              <a:alphaModFix/>
            </a:blip>
            <a:srcRect b="0" l="0" r="0" t="0"/>
            <a:stretch/>
          </p:blipFill>
          <p:spPr>
            <a:xfrm>
              <a:off x="7892850" y="4678249"/>
              <a:ext cx="1327890" cy="1265320"/>
            </a:xfrm>
            <a:prstGeom prst="rect">
              <a:avLst/>
            </a:prstGeom>
            <a:noFill/>
            <a:ln>
              <a:noFill/>
            </a:ln>
          </p:spPr>
        </p:pic>
        <p:sp>
          <p:nvSpPr>
            <p:cNvPr id="190" name="Shape 190"/>
            <p:cNvSpPr txBox="1"/>
            <p:nvPr/>
          </p:nvSpPr>
          <p:spPr>
            <a:xfrm>
              <a:off x="7690962" y="5995149"/>
              <a:ext cx="1621362"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Calibri"/>
                  <a:ea typeface="Calibri"/>
                  <a:cs typeface="Calibri"/>
                  <a:sym typeface="Calibri"/>
                  <a:hlinkClick r:id="rId23"/>
                </a:rPr>
                <a:t>Machen Florida Opportunity Scholars Program</a:t>
              </a:r>
              <a:endParaRPr sz="1200">
                <a:solidFill>
                  <a:schemeClr val="dk1"/>
                </a:solidFill>
                <a:latin typeface="Calibri"/>
                <a:ea typeface="Calibri"/>
                <a:cs typeface="Calibri"/>
                <a:sym typeface="Calibri"/>
              </a:endParaRPr>
            </a:p>
          </p:txBody>
        </p:sp>
      </p:grpSp>
      <p:sp>
        <p:nvSpPr>
          <p:cNvPr id="191" name="Shape 191">
            <a:hlinkClick r:id="rId24"/>
          </p:cNvPr>
          <p:cNvSpPr txBox="1"/>
          <p:nvPr/>
        </p:nvSpPr>
        <p:spPr>
          <a:xfrm>
            <a:off x="10469799" y="6025441"/>
            <a:ext cx="435705" cy="6646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p14:dur="100">
        <p:fade thruBlk="1"/>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